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61" r:id="rId4"/>
    <p:sldId id="264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B82458-D1B9-E791-9FEA-86C8F6CB87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52E11C5-F1E3-4B22-A487-4750A21A8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55D918-BAE9-1803-9170-7D063A855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C279BC-BCE5-A32C-D143-95EA52A3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D147F6-3D9A-BC8D-3E4C-7BEEC1D8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239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99D8D-5938-D4A6-A084-1AE37BBDD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54EE8C-2DE2-B9A7-0D1F-DDE02473F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A03D65-83E8-4EA1-8A19-F867DD43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71A686-0E76-46D6-D322-8A6B7846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3391F6-F4A0-ED8A-F602-AF1544871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247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C77C9-0ED1-4375-8193-7A40F969E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6334FD-5900-50EA-B46D-D2CBBF8DD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A2DA5E6-DFBC-324A-320A-85EE7F7F5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ACA4EB-31EB-A3B5-2E76-0C2FE0BF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D9D04C-82CA-31AB-628A-02DF99D4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568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5BA801-84CB-226F-A616-0768C3747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E6BD68-ED87-D038-65F1-F94BD6BB8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5EEC96A-00C8-6631-CDE1-207891622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F70221-3536-9DA0-5E42-8A6FB4605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CD4A3-1AF6-CCE1-BA29-894775500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63E50B9-F2E5-EE86-B190-87D8A24D9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397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CE776-DA85-2C8A-59C6-8FED3CC8F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DF4D47-E807-5F8D-2A24-FC835D1DF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5B3AF1-A725-B0B4-8181-4C713809D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528047-8476-10F7-C51F-CD7D64F14C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A7C9876-EA30-1C9C-36CA-87D495612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D78F10E-DD1C-2041-DC68-41F8E9F8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6C74C1C-4B06-001E-09C2-345D5A715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27D1070-0F26-906E-1D48-2D497B17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474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6C3C0F-E49E-13AC-6360-B60A6F004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7880C05-990D-F2B4-4796-1ADE65B3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57F6C4-D348-B143-3B83-9FDDC6F5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8EE71B5-877C-CD09-9BC8-54EDED509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13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FBCBDE7-2409-EE76-125F-FBB3C375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229954-B99E-D7B4-0551-9EF3FFD9C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93381F-FFD3-E935-DEB9-48DB7760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257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F41092-A523-FBEE-ABCD-063161B02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A73F7C-97F5-A1FE-3ABC-990ADE545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BCEA461-2F90-31A1-9704-579F13321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905739F-8F79-95B0-944C-D5D7F41AE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080D0A-C958-EB36-C419-0EC734BA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FAA13B6-7FAA-D95E-D717-5FD96AEB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10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F6FA4B-91F2-E6C6-8C31-EA04C61A5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7268D2A-2DA2-30E3-3284-48BCC94D4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94028C8-D268-62BF-76A3-EE27C5032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F2C1A4-8EF2-9531-8088-68E9BAD98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3857B1A-FFB7-E5E2-D96A-21092FA33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FE15055-9DDD-6BB2-475B-01C4F3525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798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7CD10-3B77-B99A-6134-5A3A4403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39F6F14-DCE5-AD9E-D733-9E7B61041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F4AEA9-89B2-99C1-52A0-EC3240E94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A3D391-2D82-3279-9D82-4EEED352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DAC302-A289-DACE-C389-DB012577A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2083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7B70C05-C3D5-58AE-26DE-BA0DE58F47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955394-2600-83BF-7BE6-A846232B5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A0BFB0-2F15-24A1-0822-92200114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F1EBAE-0DF7-6878-911C-E15B35E7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2E01F3-F9E5-485D-8E6F-E1B6A6EB3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28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7AE2E89-C2FB-633D-E0DE-D7B5EE6E3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25A6DE-1570-8CBC-4856-1FD52ECC4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3A280E-98A3-15C8-3A45-054CB5FF0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48785-57D7-4D5A-82C6-38822491AFA3}" type="datetimeFigureOut">
              <a:rPr lang="de-DE" smtClean="0"/>
              <a:t>18.01.2023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34C504-2B3D-743E-F629-3CEB4AEEC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D1DE67-95E1-4F75-B8FB-7E74E5A03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EF5E9-5DDF-4DD9-8FED-D82A76BA36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759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751106B-F1D5-FF8D-99FF-5773AF8D4479}"/>
              </a:ext>
            </a:extLst>
          </p:cNvPr>
          <p:cNvSpPr/>
          <p:nvPr/>
        </p:nvSpPr>
        <p:spPr>
          <a:xfrm>
            <a:off x="850254" y="873197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Initialer Eintrag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D77BED5-4787-7075-ECFE-9C0B76B165EB}"/>
              </a:ext>
            </a:extLst>
          </p:cNvPr>
          <p:cNvSpPr/>
          <p:nvPr/>
        </p:nvSpPr>
        <p:spPr>
          <a:xfrm>
            <a:off x="3628360" y="2598471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Zusätzliche Infos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B1CF805-353B-2017-CC02-E5B1366C3292}"/>
              </a:ext>
            </a:extLst>
          </p:cNvPr>
          <p:cNvSpPr/>
          <p:nvPr/>
        </p:nvSpPr>
        <p:spPr>
          <a:xfrm>
            <a:off x="6406466" y="4310009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Planungsinfos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272CA49-5378-441E-AD18-4CEDD0EA65CC}"/>
              </a:ext>
            </a:extLst>
          </p:cNvPr>
          <p:cNvSpPr/>
          <p:nvPr/>
        </p:nvSpPr>
        <p:spPr>
          <a:xfrm>
            <a:off x="58254" y="873197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BSMD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260846-5805-3C18-3906-4D2D42789C85}"/>
              </a:ext>
            </a:extLst>
          </p:cNvPr>
          <p:cNvSpPr/>
          <p:nvPr/>
        </p:nvSpPr>
        <p:spPr>
          <a:xfrm>
            <a:off x="2836360" y="2598471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0CD26B8-1F83-9A6B-4885-32F8B2BF527B}"/>
              </a:ext>
            </a:extLst>
          </p:cNvPr>
          <p:cNvSpPr/>
          <p:nvPr/>
        </p:nvSpPr>
        <p:spPr>
          <a:xfrm>
            <a:off x="5614466" y="4310009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Beteiligte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1174EB8-E0AF-4CAE-1EF2-6D1672E2660A}"/>
              </a:ext>
            </a:extLst>
          </p:cNvPr>
          <p:cNvSpPr/>
          <p:nvPr/>
        </p:nvSpPr>
        <p:spPr>
          <a:xfrm>
            <a:off x="9184572" y="6016580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Aus der Liste entfernen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3022505-B175-34B1-506B-EBE3B2355EAD}"/>
              </a:ext>
            </a:extLst>
          </p:cNvPr>
          <p:cNvSpPr/>
          <p:nvPr/>
        </p:nvSpPr>
        <p:spPr>
          <a:xfrm>
            <a:off x="8392572" y="6016580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11" name="Pfeil: nach oben gebogen 10">
            <a:extLst>
              <a:ext uri="{FF2B5EF4-FFF2-40B4-BE49-F238E27FC236}">
                <a16:creationId xmlns:a16="http://schemas.microsoft.com/office/drawing/2014/main" id="{7C3EB784-2B28-6B35-C5F9-3B7A387503EF}"/>
              </a:ext>
            </a:extLst>
          </p:cNvPr>
          <p:cNvSpPr/>
          <p:nvPr/>
        </p:nvSpPr>
        <p:spPr>
          <a:xfrm rot="5400000">
            <a:off x="1038161" y="1108540"/>
            <a:ext cx="1725273" cy="1836000"/>
          </a:xfrm>
          <a:prstGeom prst="bentUpArrow">
            <a:avLst>
              <a:gd name="adj1" fmla="val 5982"/>
              <a:gd name="adj2" fmla="val 9969"/>
              <a:gd name="adj3" fmla="val 1457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Pfeil: nach oben gebogen 11">
            <a:extLst>
              <a:ext uri="{FF2B5EF4-FFF2-40B4-BE49-F238E27FC236}">
                <a16:creationId xmlns:a16="http://schemas.microsoft.com/office/drawing/2014/main" id="{9389817F-D63B-E687-5D75-7120DA4B27F3}"/>
              </a:ext>
            </a:extLst>
          </p:cNvPr>
          <p:cNvSpPr/>
          <p:nvPr/>
        </p:nvSpPr>
        <p:spPr>
          <a:xfrm rot="5400000">
            <a:off x="3825049" y="2830035"/>
            <a:ext cx="1725273" cy="1836000"/>
          </a:xfrm>
          <a:prstGeom prst="bentUpArrow">
            <a:avLst>
              <a:gd name="adj1" fmla="val 5982"/>
              <a:gd name="adj2" fmla="val 9969"/>
              <a:gd name="adj3" fmla="val 1457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Pfeil: nach oben gebogen 12">
            <a:extLst>
              <a:ext uri="{FF2B5EF4-FFF2-40B4-BE49-F238E27FC236}">
                <a16:creationId xmlns:a16="http://schemas.microsoft.com/office/drawing/2014/main" id="{E78B1102-CDBE-4D27-8A35-218068DE1425}"/>
              </a:ext>
            </a:extLst>
          </p:cNvPr>
          <p:cNvSpPr/>
          <p:nvPr/>
        </p:nvSpPr>
        <p:spPr>
          <a:xfrm rot="5400000">
            <a:off x="6603155" y="4545349"/>
            <a:ext cx="1725273" cy="1836000"/>
          </a:xfrm>
          <a:prstGeom prst="bentUpArrow">
            <a:avLst>
              <a:gd name="adj1" fmla="val 5982"/>
              <a:gd name="adj2" fmla="val 9969"/>
              <a:gd name="adj3" fmla="val 1457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6722B67-C16E-565D-9633-49731DA4AA4A}"/>
              </a:ext>
            </a:extLst>
          </p:cNvPr>
          <p:cNvSpPr/>
          <p:nvPr/>
        </p:nvSpPr>
        <p:spPr>
          <a:xfrm>
            <a:off x="2968903" y="733509"/>
            <a:ext cx="1676643" cy="57008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Schiffstammdaten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Erste Anlaufdaten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Zust. Agentur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50194F3-0992-63D2-9365-78EB19BDF0C3}"/>
              </a:ext>
            </a:extLst>
          </p:cNvPr>
          <p:cNvSpPr/>
          <p:nvPr/>
        </p:nvSpPr>
        <p:spPr>
          <a:xfrm>
            <a:off x="11306453" y="6007229"/>
            <a:ext cx="792000" cy="30940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ATA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D855194-5A0A-3945-52A9-2CF0A12E85E9}"/>
              </a:ext>
            </a:extLst>
          </p:cNvPr>
          <p:cNvSpPr/>
          <p:nvPr/>
        </p:nvSpPr>
        <p:spPr>
          <a:xfrm>
            <a:off x="5747011" y="2018451"/>
            <a:ext cx="2473810" cy="145074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Ankerorder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Schlepperanforderung</a:t>
            </a:r>
          </a:p>
          <a:p>
            <a:pPr marL="171450" indent="-171450">
              <a:buFontTx/>
              <a:buChar char="-"/>
            </a:pPr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Lotsanforderung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Berth / </a:t>
            </a:r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Geeste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ETD Berth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Sonstige Termine (z.B. Reparatur)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Aktuelle Kontaktnummer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5A2F9675-7A64-19A4-410D-1DC3D735E844}"/>
              </a:ext>
            </a:extLst>
          </p:cNvPr>
          <p:cNvSpPr/>
          <p:nvPr/>
        </p:nvSpPr>
        <p:spPr>
          <a:xfrm>
            <a:off x="8533897" y="4086570"/>
            <a:ext cx="1676643" cy="737581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Geplante Zeit der Jobübernahme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Fest / lose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Ggf. Zusatzinfos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B5D75501-0548-2310-ECB6-5EEC2BAB4894}"/>
              </a:ext>
            </a:extLst>
          </p:cNvPr>
          <p:cNvCxnSpPr>
            <a:stCxn id="3" idx="3"/>
            <a:endCxn id="14" idx="1"/>
          </p:cNvCxnSpPr>
          <p:nvPr/>
        </p:nvCxnSpPr>
        <p:spPr>
          <a:xfrm>
            <a:off x="2836360" y="1018549"/>
            <a:ext cx="132543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A673B8F7-7B9F-0999-AC80-4B2587026997}"/>
              </a:ext>
            </a:extLst>
          </p:cNvPr>
          <p:cNvCxnSpPr>
            <a:stCxn id="4" idx="3"/>
            <a:endCxn id="16" idx="1"/>
          </p:cNvCxnSpPr>
          <p:nvPr/>
        </p:nvCxnSpPr>
        <p:spPr>
          <a:xfrm>
            <a:off x="5614466" y="2743823"/>
            <a:ext cx="132545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1D92777B-82C8-3732-DD9D-E8C1BE0B4DEE}"/>
              </a:ext>
            </a:extLst>
          </p:cNvPr>
          <p:cNvCxnSpPr>
            <a:stCxn id="5" idx="3"/>
            <a:endCxn id="17" idx="1"/>
          </p:cNvCxnSpPr>
          <p:nvPr/>
        </p:nvCxnSpPr>
        <p:spPr>
          <a:xfrm>
            <a:off x="8392572" y="4455361"/>
            <a:ext cx="141325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AF00DCFD-7C17-2C73-108F-ADD859647C88}"/>
              </a:ext>
            </a:extLst>
          </p:cNvPr>
          <p:cNvCxnSpPr>
            <a:cxnSpLocks/>
            <a:stCxn id="9" idx="3"/>
            <a:endCxn id="15" idx="1"/>
          </p:cNvCxnSpPr>
          <p:nvPr/>
        </p:nvCxnSpPr>
        <p:spPr>
          <a:xfrm>
            <a:off x="11170678" y="6161932"/>
            <a:ext cx="135775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56A1E469-2CCE-E602-8F44-98487429961E}"/>
              </a:ext>
            </a:extLst>
          </p:cNvPr>
          <p:cNvSpPr/>
          <p:nvPr/>
        </p:nvSpPr>
        <p:spPr>
          <a:xfrm>
            <a:off x="257434" y="2269619"/>
            <a:ext cx="1690870" cy="657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E-Mail Benachrichtigung für Agentur </a:t>
            </a: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gem. Zuordnung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4E367D86-A94D-C946-47F1-874E00ED7A24}"/>
              </a:ext>
            </a:extLst>
          </p:cNvPr>
          <p:cNvSpPr/>
          <p:nvPr/>
        </p:nvSpPr>
        <p:spPr>
          <a:xfrm>
            <a:off x="3024812" y="4049246"/>
            <a:ext cx="1690870" cy="657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E-Mail Benachrichtigung für Beteiligte </a:t>
            </a: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gem. Anforderungen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772BFA8A-1C31-B6EF-B8EA-46EE1887C9BE}"/>
              </a:ext>
            </a:extLst>
          </p:cNvPr>
          <p:cNvSpPr/>
          <p:nvPr/>
        </p:nvSpPr>
        <p:spPr>
          <a:xfrm>
            <a:off x="2836360" y="2883510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i.A. BSMD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54554C8C-13EF-7F1E-B2BF-375E9B05BDE9}"/>
              </a:ext>
            </a:extLst>
          </p:cNvPr>
          <p:cNvSpPr/>
          <p:nvPr/>
        </p:nvSpPr>
        <p:spPr>
          <a:xfrm>
            <a:off x="8392572" y="6309464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i.A. BSMD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BB468AAB-315A-C92F-FBDD-0CE40D98EC3E}"/>
              </a:ext>
            </a:extLst>
          </p:cNvPr>
          <p:cNvSpPr/>
          <p:nvPr/>
        </p:nvSpPr>
        <p:spPr>
          <a:xfrm>
            <a:off x="5923208" y="5797112"/>
            <a:ext cx="1690870" cy="657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Ampelfunktion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2388FBA-ACED-40CA-15B6-5ED94EFA0059}"/>
              </a:ext>
            </a:extLst>
          </p:cNvPr>
          <p:cNvSpPr/>
          <p:nvPr/>
        </p:nvSpPr>
        <p:spPr>
          <a:xfrm>
            <a:off x="56648" y="157522"/>
            <a:ext cx="2779711" cy="3649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Ablaufplan - Einkommen</a:t>
            </a:r>
          </a:p>
        </p:txBody>
      </p:sp>
    </p:spTree>
    <p:extLst>
      <p:ext uri="{BB962C8B-B14F-4D97-AF65-F5344CB8AC3E}">
        <p14:creationId xmlns:p14="http://schemas.microsoft.com/office/powerpoint/2010/main" val="1775290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751106B-F1D5-FF8D-99FF-5773AF8D4479}"/>
              </a:ext>
            </a:extLst>
          </p:cNvPr>
          <p:cNvSpPr/>
          <p:nvPr/>
        </p:nvSpPr>
        <p:spPr>
          <a:xfrm>
            <a:off x="850254" y="873197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Initialer Eintrag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D77BED5-4787-7075-ECFE-9C0B76B165EB}"/>
              </a:ext>
            </a:extLst>
          </p:cNvPr>
          <p:cNvSpPr/>
          <p:nvPr/>
        </p:nvSpPr>
        <p:spPr>
          <a:xfrm>
            <a:off x="3628360" y="2598471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Planungsinfos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B1CF805-353B-2017-CC02-E5B1366C3292}"/>
              </a:ext>
            </a:extLst>
          </p:cNvPr>
          <p:cNvSpPr/>
          <p:nvPr/>
        </p:nvSpPr>
        <p:spPr>
          <a:xfrm>
            <a:off x="6406466" y="4310009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Inaktiv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272CA49-5378-441E-AD18-4CEDD0EA65CC}"/>
              </a:ext>
            </a:extLst>
          </p:cNvPr>
          <p:cNvSpPr/>
          <p:nvPr/>
        </p:nvSpPr>
        <p:spPr>
          <a:xfrm>
            <a:off x="58254" y="873197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260846-5805-3C18-3906-4D2D42789C85}"/>
              </a:ext>
            </a:extLst>
          </p:cNvPr>
          <p:cNvSpPr/>
          <p:nvPr/>
        </p:nvSpPr>
        <p:spPr>
          <a:xfrm>
            <a:off x="2836360" y="2598471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Beteiligte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0CD26B8-1F83-9A6B-4885-32F8B2BF527B}"/>
              </a:ext>
            </a:extLst>
          </p:cNvPr>
          <p:cNvSpPr/>
          <p:nvPr/>
        </p:nvSpPr>
        <p:spPr>
          <a:xfrm>
            <a:off x="5614466" y="4310009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1174EB8-E0AF-4CAE-1EF2-6D1672E2660A}"/>
              </a:ext>
            </a:extLst>
          </p:cNvPr>
          <p:cNvSpPr/>
          <p:nvPr/>
        </p:nvSpPr>
        <p:spPr>
          <a:xfrm>
            <a:off x="9184572" y="6016580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Aus der Liste entfernen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3022505-B175-34B1-506B-EBE3B2355EAD}"/>
              </a:ext>
            </a:extLst>
          </p:cNvPr>
          <p:cNvSpPr/>
          <p:nvPr/>
        </p:nvSpPr>
        <p:spPr>
          <a:xfrm>
            <a:off x="8392572" y="6016580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Autom</a:t>
            </a: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1" name="Pfeil: nach oben gebogen 10">
            <a:extLst>
              <a:ext uri="{FF2B5EF4-FFF2-40B4-BE49-F238E27FC236}">
                <a16:creationId xmlns:a16="http://schemas.microsoft.com/office/drawing/2014/main" id="{7C3EB784-2B28-6B35-C5F9-3B7A387503EF}"/>
              </a:ext>
            </a:extLst>
          </p:cNvPr>
          <p:cNvSpPr/>
          <p:nvPr/>
        </p:nvSpPr>
        <p:spPr>
          <a:xfrm rot="5400000">
            <a:off x="1038161" y="1108540"/>
            <a:ext cx="1725273" cy="1836000"/>
          </a:xfrm>
          <a:prstGeom prst="bentUpArrow">
            <a:avLst>
              <a:gd name="adj1" fmla="val 5982"/>
              <a:gd name="adj2" fmla="val 9969"/>
              <a:gd name="adj3" fmla="val 1457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Pfeil: nach oben gebogen 11">
            <a:extLst>
              <a:ext uri="{FF2B5EF4-FFF2-40B4-BE49-F238E27FC236}">
                <a16:creationId xmlns:a16="http://schemas.microsoft.com/office/drawing/2014/main" id="{9389817F-D63B-E687-5D75-7120DA4B27F3}"/>
              </a:ext>
            </a:extLst>
          </p:cNvPr>
          <p:cNvSpPr/>
          <p:nvPr/>
        </p:nvSpPr>
        <p:spPr>
          <a:xfrm rot="5400000">
            <a:off x="3825049" y="2830035"/>
            <a:ext cx="1725273" cy="1836000"/>
          </a:xfrm>
          <a:prstGeom prst="bentUpArrow">
            <a:avLst>
              <a:gd name="adj1" fmla="val 5982"/>
              <a:gd name="adj2" fmla="val 9969"/>
              <a:gd name="adj3" fmla="val 1457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Pfeil: nach oben gebogen 12">
            <a:extLst>
              <a:ext uri="{FF2B5EF4-FFF2-40B4-BE49-F238E27FC236}">
                <a16:creationId xmlns:a16="http://schemas.microsoft.com/office/drawing/2014/main" id="{E78B1102-CDBE-4D27-8A35-218068DE1425}"/>
              </a:ext>
            </a:extLst>
          </p:cNvPr>
          <p:cNvSpPr/>
          <p:nvPr/>
        </p:nvSpPr>
        <p:spPr>
          <a:xfrm rot="5400000">
            <a:off x="6603155" y="4545349"/>
            <a:ext cx="1725273" cy="1836000"/>
          </a:xfrm>
          <a:prstGeom prst="bentUpArrow">
            <a:avLst>
              <a:gd name="adj1" fmla="val 5982"/>
              <a:gd name="adj2" fmla="val 9969"/>
              <a:gd name="adj3" fmla="val 1457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6722B67-C16E-565D-9633-49731DA4AA4A}"/>
              </a:ext>
            </a:extLst>
          </p:cNvPr>
          <p:cNvSpPr/>
          <p:nvPr/>
        </p:nvSpPr>
        <p:spPr>
          <a:xfrm>
            <a:off x="2968903" y="730839"/>
            <a:ext cx="2162934" cy="56520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ATA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ETD Berth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Anforderung = einkommend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50194F3-0992-63D2-9365-78EB19BDF0C3}"/>
              </a:ext>
            </a:extLst>
          </p:cNvPr>
          <p:cNvSpPr/>
          <p:nvPr/>
        </p:nvSpPr>
        <p:spPr>
          <a:xfrm>
            <a:off x="11306453" y="5876505"/>
            <a:ext cx="792000" cy="57085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5 Std. nach ATA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B5D75501-0548-2310-ECB6-5EEC2BAB4894}"/>
              </a:ext>
            </a:extLst>
          </p:cNvPr>
          <p:cNvCxnSpPr>
            <a:cxnSpLocks/>
            <a:stCxn id="3" idx="3"/>
            <a:endCxn id="14" idx="1"/>
          </p:cNvCxnSpPr>
          <p:nvPr/>
        </p:nvCxnSpPr>
        <p:spPr>
          <a:xfrm flipV="1">
            <a:off x="2836360" y="1013441"/>
            <a:ext cx="132543" cy="5108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A673B8F7-7B9F-0999-AC80-4B2587026997}"/>
              </a:ext>
            </a:extLst>
          </p:cNvPr>
          <p:cNvCxnSpPr>
            <a:cxnSpLocks/>
            <a:stCxn id="4" idx="3"/>
            <a:endCxn id="36" idx="1"/>
          </p:cNvCxnSpPr>
          <p:nvPr/>
        </p:nvCxnSpPr>
        <p:spPr>
          <a:xfrm>
            <a:off x="5614466" y="2743823"/>
            <a:ext cx="141325" cy="997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1D92777B-82C8-3732-DD9D-E8C1BE0B4DEE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8392572" y="4455361"/>
            <a:ext cx="141325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AF00DCFD-7C17-2C73-108F-ADD859647C88}"/>
              </a:ext>
            </a:extLst>
          </p:cNvPr>
          <p:cNvCxnSpPr>
            <a:cxnSpLocks/>
            <a:stCxn id="9" idx="3"/>
            <a:endCxn id="15" idx="1"/>
          </p:cNvCxnSpPr>
          <p:nvPr/>
        </p:nvCxnSpPr>
        <p:spPr>
          <a:xfrm>
            <a:off x="11170678" y="6161932"/>
            <a:ext cx="135775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56A1E469-2CCE-E602-8F44-98487429961E}"/>
              </a:ext>
            </a:extLst>
          </p:cNvPr>
          <p:cNvSpPr/>
          <p:nvPr/>
        </p:nvSpPr>
        <p:spPr>
          <a:xfrm>
            <a:off x="257434" y="2269619"/>
            <a:ext cx="1690870" cy="657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E-Mail Benachrichtigung für Beteiligte </a:t>
            </a: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gem. Anforderungen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4E367D86-A94D-C946-47F1-874E00ED7A24}"/>
              </a:ext>
            </a:extLst>
          </p:cNvPr>
          <p:cNvSpPr/>
          <p:nvPr/>
        </p:nvSpPr>
        <p:spPr>
          <a:xfrm>
            <a:off x="3024812" y="4049246"/>
            <a:ext cx="1690870" cy="657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Ampelfunktion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BB468AAB-315A-C92F-FBDD-0CE40D98EC3E}"/>
              </a:ext>
            </a:extLst>
          </p:cNvPr>
          <p:cNvSpPr/>
          <p:nvPr/>
        </p:nvSpPr>
        <p:spPr>
          <a:xfrm>
            <a:off x="5923208" y="5797112"/>
            <a:ext cx="1690870" cy="657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Abschluss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2388FBA-ACED-40CA-15B6-5ED94EFA0059}"/>
              </a:ext>
            </a:extLst>
          </p:cNvPr>
          <p:cNvSpPr/>
          <p:nvPr/>
        </p:nvSpPr>
        <p:spPr>
          <a:xfrm>
            <a:off x="56648" y="157522"/>
            <a:ext cx="2779711" cy="3649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Ablaufplan - Ausgehend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B326B0F-B3F2-04EB-799E-9DCB9E92D5BB}"/>
              </a:ext>
            </a:extLst>
          </p:cNvPr>
          <p:cNvSpPr/>
          <p:nvPr/>
        </p:nvSpPr>
        <p:spPr>
          <a:xfrm>
            <a:off x="56648" y="1163901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i.A. BSMD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4453A242-23FF-F828-1A52-B45A1741529A}"/>
              </a:ext>
            </a:extLst>
          </p:cNvPr>
          <p:cNvSpPr/>
          <p:nvPr/>
        </p:nvSpPr>
        <p:spPr>
          <a:xfrm>
            <a:off x="5755791" y="2376029"/>
            <a:ext cx="1676643" cy="737581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Geplante Zeit der Jobübernahme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Fest / lose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Ggf. Zusatzinfos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7CC921C4-0C4F-C66A-49F0-E50A7C50291A}"/>
              </a:ext>
            </a:extLst>
          </p:cNvPr>
          <p:cNvSpPr/>
          <p:nvPr/>
        </p:nvSpPr>
        <p:spPr>
          <a:xfrm>
            <a:off x="8525117" y="4304365"/>
            <a:ext cx="792000" cy="30940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ATD</a:t>
            </a:r>
          </a:p>
        </p:txBody>
      </p:sp>
    </p:spTree>
    <p:extLst>
      <p:ext uri="{BB962C8B-B14F-4D97-AF65-F5344CB8AC3E}">
        <p14:creationId xmlns:p14="http://schemas.microsoft.com/office/powerpoint/2010/main" val="1167243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751106B-F1D5-FF8D-99FF-5773AF8D4479}"/>
              </a:ext>
            </a:extLst>
          </p:cNvPr>
          <p:cNvSpPr/>
          <p:nvPr/>
        </p:nvSpPr>
        <p:spPr>
          <a:xfrm>
            <a:off x="850254" y="873197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Initialer Eintrag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D77BED5-4787-7075-ECFE-9C0B76B165EB}"/>
              </a:ext>
            </a:extLst>
          </p:cNvPr>
          <p:cNvSpPr/>
          <p:nvPr/>
        </p:nvSpPr>
        <p:spPr>
          <a:xfrm>
            <a:off x="3628360" y="2598471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Zusätzliche Infos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B1CF805-353B-2017-CC02-E5B1366C3292}"/>
              </a:ext>
            </a:extLst>
          </p:cNvPr>
          <p:cNvSpPr/>
          <p:nvPr/>
        </p:nvSpPr>
        <p:spPr>
          <a:xfrm>
            <a:off x="6406466" y="4310009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Planungsinfos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272CA49-5378-441E-AD18-4CEDD0EA65CC}"/>
              </a:ext>
            </a:extLst>
          </p:cNvPr>
          <p:cNvSpPr/>
          <p:nvPr/>
        </p:nvSpPr>
        <p:spPr>
          <a:xfrm>
            <a:off x="58254" y="873197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BSMD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D260846-5805-3C18-3906-4D2D42789C85}"/>
              </a:ext>
            </a:extLst>
          </p:cNvPr>
          <p:cNvSpPr/>
          <p:nvPr/>
        </p:nvSpPr>
        <p:spPr>
          <a:xfrm>
            <a:off x="2836360" y="2598471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0CD26B8-1F83-9A6B-4885-32F8B2BF527B}"/>
              </a:ext>
            </a:extLst>
          </p:cNvPr>
          <p:cNvSpPr/>
          <p:nvPr/>
        </p:nvSpPr>
        <p:spPr>
          <a:xfrm>
            <a:off x="5614466" y="4310009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Beteiligte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1174EB8-E0AF-4CAE-1EF2-6D1672E2660A}"/>
              </a:ext>
            </a:extLst>
          </p:cNvPr>
          <p:cNvSpPr/>
          <p:nvPr/>
        </p:nvSpPr>
        <p:spPr>
          <a:xfrm>
            <a:off x="9184572" y="6016580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Aus der Liste entfernen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3022505-B175-34B1-506B-EBE3B2355EAD}"/>
              </a:ext>
            </a:extLst>
          </p:cNvPr>
          <p:cNvSpPr/>
          <p:nvPr/>
        </p:nvSpPr>
        <p:spPr>
          <a:xfrm>
            <a:off x="8392572" y="6016580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Agentur</a:t>
            </a:r>
          </a:p>
        </p:txBody>
      </p:sp>
      <p:sp>
        <p:nvSpPr>
          <p:cNvPr id="11" name="Pfeil: nach oben gebogen 10">
            <a:extLst>
              <a:ext uri="{FF2B5EF4-FFF2-40B4-BE49-F238E27FC236}">
                <a16:creationId xmlns:a16="http://schemas.microsoft.com/office/drawing/2014/main" id="{7C3EB784-2B28-6B35-C5F9-3B7A387503EF}"/>
              </a:ext>
            </a:extLst>
          </p:cNvPr>
          <p:cNvSpPr/>
          <p:nvPr/>
        </p:nvSpPr>
        <p:spPr>
          <a:xfrm rot="5400000">
            <a:off x="1038161" y="1108540"/>
            <a:ext cx="1725273" cy="1836000"/>
          </a:xfrm>
          <a:prstGeom prst="bentUpArrow">
            <a:avLst>
              <a:gd name="adj1" fmla="val 5982"/>
              <a:gd name="adj2" fmla="val 9969"/>
              <a:gd name="adj3" fmla="val 1457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Pfeil: nach oben gebogen 11">
            <a:extLst>
              <a:ext uri="{FF2B5EF4-FFF2-40B4-BE49-F238E27FC236}">
                <a16:creationId xmlns:a16="http://schemas.microsoft.com/office/drawing/2014/main" id="{9389817F-D63B-E687-5D75-7120DA4B27F3}"/>
              </a:ext>
            </a:extLst>
          </p:cNvPr>
          <p:cNvSpPr/>
          <p:nvPr/>
        </p:nvSpPr>
        <p:spPr>
          <a:xfrm rot="5400000">
            <a:off x="3825049" y="2830035"/>
            <a:ext cx="1725273" cy="1836000"/>
          </a:xfrm>
          <a:prstGeom prst="bentUpArrow">
            <a:avLst>
              <a:gd name="adj1" fmla="val 5982"/>
              <a:gd name="adj2" fmla="val 9969"/>
              <a:gd name="adj3" fmla="val 1457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Pfeil: nach oben gebogen 12">
            <a:extLst>
              <a:ext uri="{FF2B5EF4-FFF2-40B4-BE49-F238E27FC236}">
                <a16:creationId xmlns:a16="http://schemas.microsoft.com/office/drawing/2014/main" id="{E78B1102-CDBE-4D27-8A35-218068DE1425}"/>
              </a:ext>
            </a:extLst>
          </p:cNvPr>
          <p:cNvSpPr/>
          <p:nvPr/>
        </p:nvSpPr>
        <p:spPr>
          <a:xfrm rot="5400000">
            <a:off x="6603155" y="4545349"/>
            <a:ext cx="1725273" cy="1836000"/>
          </a:xfrm>
          <a:prstGeom prst="bentUpArrow">
            <a:avLst>
              <a:gd name="adj1" fmla="val 5982"/>
              <a:gd name="adj2" fmla="val 9969"/>
              <a:gd name="adj3" fmla="val 1457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6722B67-C16E-565D-9633-49731DA4AA4A}"/>
              </a:ext>
            </a:extLst>
          </p:cNvPr>
          <p:cNvSpPr/>
          <p:nvPr/>
        </p:nvSpPr>
        <p:spPr>
          <a:xfrm>
            <a:off x="2968903" y="733509"/>
            <a:ext cx="1676643" cy="57008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Schiffstammdaten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Erste Anlaufdaten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Zust. Agentur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50194F3-0992-63D2-9365-78EB19BDF0C3}"/>
              </a:ext>
            </a:extLst>
          </p:cNvPr>
          <p:cNvSpPr/>
          <p:nvPr/>
        </p:nvSpPr>
        <p:spPr>
          <a:xfrm>
            <a:off x="11297122" y="5938138"/>
            <a:ext cx="792000" cy="447587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ATD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ATA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D855194-5A0A-3945-52A9-2CF0A12E85E9}"/>
              </a:ext>
            </a:extLst>
          </p:cNvPr>
          <p:cNvSpPr/>
          <p:nvPr/>
        </p:nvSpPr>
        <p:spPr>
          <a:xfrm>
            <a:off x="5747011" y="2018451"/>
            <a:ext cx="2473810" cy="145074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Liegeplatz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Ankerorder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Schlepperanforderung</a:t>
            </a:r>
          </a:p>
          <a:p>
            <a:pPr marL="171450" indent="-171450">
              <a:buFontTx/>
              <a:buChar char="-"/>
            </a:pPr>
            <a:r>
              <a:rPr lang="de-DE" sz="1200" dirty="0" err="1">
                <a:solidFill>
                  <a:schemeClr val="tx2">
                    <a:lumMod val="50000"/>
                  </a:schemeClr>
                </a:solidFill>
              </a:rPr>
              <a:t>Lotsanforderung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ETD Berth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ETA Berth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Sonstige Termine (z.B. Reparatur)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Aktuelle Kontaktnummer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5A2F9675-7A64-19A4-410D-1DC3D735E844}"/>
              </a:ext>
            </a:extLst>
          </p:cNvPr>
          <p:cNvSpPr/>
          <p:nvPr/>
        </p:nvSpPr>
        <p:spPr>
          <a:xfrm>
            <a:off x="8533897" y="4086570"/>
            <a:ext cx="1676643" cy="737581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Geplante Zeit der Jobübernahme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Fest / lose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Ggf. Zusatzinfos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B5D75501-0548-2310-ECB6-5EEC2BAB4894}"/>
              </a:ext>
            </a:extLst>
          </p:cNvPr>
          <p:cNvCxnSpPr>
            <a:stCxn id="3" idx="3"/>
            <a:endCxn id="14" idx="1"/>
          </p:cNvCxnSpPr>
          <p:nvPr/>
        </p:nvCxnSpPr>
        <p:spPr>
          <a:xfrm>
            <a:off x="2836360" y="1018549"/>
            <a:ext cx="132543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A673B8F7-7B9F-0999-AC80-4B2587026997}"/>
              </a:ext>
            </a:extLst>
          </p:cNvPr>
          <p:cNvCxnSpPr>
            <a:stCxn id="4" idx="3"/>
            <a:endCxn id="16" idx="1"/>
          </p:cNvCxnSpPr>
          <p:nvPr/>
        </p:nvCxnSpPr>
        <p:spPr>
          <a:xfrm>
            <a:off x="5614466" y="2743823"/>
            <a:ext cx="132545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1D92777B-82C8-3732-DD9D-E8C1BE0B4DEE}"/>
              </a:ext>
            </a:extLst>
          </p:cNvPr>
          <p:cNvCxnSpPr>
            <a:stCxn id="5" idx="3"/>
            <a:endCxn id="17" idx="1"/>
          </p:cNvCxnSpPr>
          <p:nvPr/>
        </p:nvCxnSpPr>
        <p:spPr>
          <a:xfrm>
            <a:off x="8392572" y="4455361"/>
            <a:ext cx="141325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AF00DCFD-7C17-2C73-108F-ADD859647C88}"/>
              </a:ext>
            </a:extLst>
          </p:cNvPr>
          <p:cNvCxnSpPr>
            <a:cxnSpLocks/>
            <a:stCxn id="9" idx="3"/>
            <a:endCxn id="15" idx="1"/>
          </p:cNvCxnSpPr>
          <p:nvPr/>
        </p:nvCxnSpPr>
        <p:spPr>
          <a:xfrm>
            <a:off x="11170678" y="6161932"/>
            <a:ext cx="126444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56A1E469-2CCE-E602-8F44-98487429961E}"/>
              </a:ext>
            </a:extLst>
          </p:cNvPr>
          <p:cNvSpPr/>
          <p:nvPr/>
        </p:nvSpPr>
        <p:spPr>
          <a:xfrm>
            <a:off x="257434" y="2269619"/>
            <a:ext cx="1690870" cy="657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E-Mail Benachrichtigung für Agentur </a:t>
            </a: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gem. Zuordnung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4E367D86-A94D-C946-47F1-874E00ED7A24}"/>
              </a:ext>
            </a:extLst>
          </p:cNvPr>
          <p:cNvSpPr/>
          <p:nvPr/>
        </p:nvSpPr>
        <p:spPr>
          <a:xfrm>
            <a:off x="3024812" y="4049246"/>
            <a:ext cx="1690870" cy="657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E-Mail Benachrichtigung für Beteiligte </a:t>
            </a:r>
          </a:p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gem. Anforderungen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772BFA8A-1C31-B6EF-B8EA-46EE1887C9BE}"/>
              </a:ext>
            </a:extLst>
          </p:cNvPr>
          <p:cNvSpPr/>
          <p:nvPr/>
        </p:nvSpPr>
        <p:spPr>
          <a:xfrm>
            <a:off x="2836360" y="2883510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i.A. BSMD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54554C8C-13EF-7F1E-B2BF-375E9B05BDE9}"/>
              </a:ext>
            </a:extLst>
          </p:cNvPr>
          <p:cNvSpPr/>
          <p:nvPr/>
        </p:nvSpPr>
        <p:spPr>
          <a:xfrm>
            <a:off x="8392572" y="6309464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2">
                    <a:lumMod val="50000"/>
                  </a:schemeClr>
                </a:solidFill>
              </a:rPr>
              <a:t>i.A. BSMD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BB468AAB-315A-C92F-FBDD-0CE40D98EC3E}"/>
              </a:ext>
            </a:extLst>
          </p:cNvPr>
          <p:cNvSpPr/>
          <p:nvPr/>
        </p:nvSpPr>
        <p:spPr>
          <a:xfrm>
            <a:off x="5923208" y="5797112"/>
            <a:ext cx="1690870" cy="657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Ampelfunktion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02388FBA-ACED-40CA-15B6-5ED94EFA0059}"/>
              </a:ext>
            </a:extLst>
          </p:cNvPr>
          <p:cNvSpPr/>
          <p:nvPr/>
        </p:nvSpPr>
        <p:spPr>
          <a:xfrm>
            <a:off x="56648" y="157522"/>
            <a:ext cx="2779711" cy="3649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Ablaufplan - Verholung</a:t>
            </a:r>
          </a:p>
        </p:txBody>
      </p:sp>
    </p:spTree>
    <p:extLst>
      <p:ext uri="{BB962C8B-B14F-4D97-AF65-F5344CB8AC3E}">
        <p14:creationId xmlns:p14="http://schemas.microsoft.com/office/powerpoint/2010/main" val="2019098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3ED6B6B-A48C-883F-12C0-304DA614CD58}"/>
              </a:ext>
            </a:extLst>
          </p:cNvPr>
          <p:cNvSpPr/>
          <p:nvPr/>
        </p:nvSpPr>
        <p:spPr>
          <a:xfrm>
            <a:off x="56648" y="157522"/>
            <a:ext cx="2779711" cy="3649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Ampelfunktion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21B2595-DC7F-91C5-D095-5B72A0A84F9E}"/>
              </a:ext>
            </a:extLst>
          </p:cNvPr>
          <p:cNvSpPr/>
          <p:nvPr/>
        </p:nvSpPr>
        <p:spPr>
          <a:xfrm>
            <a:off x="1041364" y="857683"/>
            <a:ext cx="1986106" cy="290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Planungsinfos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9C33D62-7B44-81E1-793D-413C534A272E}"/>
              </a:ext>
            </a:extLst>
          </p:cNvPr>
          <p:cNvSpPr/>
          <p:nvPr/>
        </p:nvSpPr>
        <p:spPr>
          <a:xfrm>
            <a:off x="249364" y="857683"/>
            <a:ext cx="792000" cy="29070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Beteiligte</a:t>
            </a:r>
          </a:p>
        </p:txBody>
      </p:sp>
      <p:sp>
        <p:nvSpPr>
          <p:cNvPr id="6" name="Pfeil: nach oben gebogen 5">
            <a:extLst>
              <a:ext uri="{FF2B5EF4-FFF2-40B4-BE49-F238E27FC236}">
                <a16:creationId xmlns:a16="http://schemas.microsoft.com/office/drawing/2014/main" id="{624308EF-E506-12C4-4C82-B9AD1291468A}"/>
              </a:ext>
            </a:extLst>
          </p:cNvPr>
          <p:cNvSpPr/>
          <p:nvPr/>
        </p:nvSpPr>
        <p:spPr>
          <a:xfrm rot="5400000">
            <a:off x="1238053" y="1093023"/>
            <a:ext cx="1725273" cy="1836000"/>
          </a:xfrm>
          <a:prstGeom prst="bentUpArrow">
            <a:avLst>
              <a:gd name="adj1" fmla="val 5982"/>
              <a:gd name="adj2" fmla="val 9969"/>
              <a:gd name="adj3" fmla="val 1457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6CBC833-A9B1-7C1E-E776-0F04C9E886EA}"/>
              </a:ext>
            </a:extLst>
          </p:cNvPr>
          <p:cNvSpPr/>
          <p:nvPr/>
        </p:nvSpPr>
        <p:spPr>
          <a:xfrm>
            <a:off x="3168795" y="634244"/>
            <a:ext cx="1676643" cy="737581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Geplante Zeit der Jobübernahme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Fest / lose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Ggf. Zusatzinfos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F87C2AEE-9E4D-3360-E235-FB0840C30398}"/>
              </a:ext>
            </a:extLst>
          </p:cNvPr>
          <p:cNvCxnSpPr>
            <a:stCxn id="4" idx="3"/>
            <a:endCxn id="7" idx="1"/>
          </p:cNvCxnSpPr>
          <p:nvPr/>
        </p:nvCxnSpPr>
        <p:spPr>
          <a:xfrm>
            <a:off x="3027470" y="1003035"/>
            <a:ext cx="141325" cy="0"/>
          </a:xfrm>
          <a:prstGeom prst="straightConnector1">
            <a:avLst/>
          </a:prstGeom>
          <a:ln w="158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hteck 8">
            <a:extLst>
              <a:ext uri="{FF2B5EF4-FFF2-40B4-BE49-F238E27FC236}">
                <a16:creationId xmlns:a16="http://schemas.microsoft.com/office/drawing/2014/main" id="{96AE19E5-93BA-8B24-F773-1257CF1B95F6}"/>
              </a:ext>
            </a:extLst>
          </p:cNvPr>
          <p:cNvSpPr/>
          <p:nvPr/>
        </p:nvSpPr>
        <p:spPr>
          <a:xfrm>
            <a:off x="437775" y="1517177"/>
            <a:ext cx="11316449" cy="5116877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u="sng" dirty="0">
                <a:solidFill>
                  <a:schemeClr val="tx2">
                    <a:lumMod val="50000"/>
                  </a:schemeClr>
                </a:solidFill>
              </a:rPr>
              <a:t>Ampelfunktion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759168C-149F-FD2A-8A2E-803B8B1DC4F0}"/>
              </a:ext>
            </a:extLst>
          </p:cNvPr>
          <p:cNvSpPr/>
          <p:nvPr/>
        </p:nvSpPr>
        <p:spPr>
          <a:xfrm>
            <a:off x="559837" y="2011023"/>
            <a:ext cx="1315616" cy="428714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B24C531-DD78-1279-57CE-A264289E31C7}"/>
              </a:ext>
            </a:extLst>
          </p:cNvPr>
          <p:cNvSpPr/>
          <p:nvPr/>
        </p:nvSpPr>
        <p:spPr>
          <a:xfrm>
            <a:off x="840756" y="4963934"/>
            <a:ext cx="753778" cy="75377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F5A98B1-F944-3147-80C6-CAE714126D0B}"/>
              </a:ext>
            </a:extLst>
          </p:cNvPr>
          <p:cNvSpPr/>
          <p:nvPr/>
        </p:nvSpPr>
        <p:spPr>
          <a:xfrm>
            <a:off x="840756" y="2509815"/>
            <a:ext cx="753778" cy="75377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B302DAD-F042-EDFA-0159-77EE5DBCA348}"/>
              </a:ext>
            </a:extLst>
          </p:cNvPr>
          <p:cNvSpPr/>
          <p:nvPr/>
        </p:nvSpPr>
        <p:spPr>
          <a:xfrm>
            <a:off x="840756" y="3703259"/>
            <a:ext cx="753778" cy="75377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BA343FB-9ACB-D3FB-5306-89860AD2E01C}"/>
              </a:ext>
            </a:extLst>
          </p:cNvPr>
          <p:cNvSpPr/>
          <p:nvPr/>
        </p:nvSpPr>
        <p:spPr>
          <a:xfrm>
            <a:off x="1875453" y="2011021"/>
            <a:ext cx="9582539" cy="147235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Erforderliche Planungszeiten lassen sich </a:t>
            </a:r>
            <a:r>
              <a:rPr lang="de-DE" sz="1200">
                <a:solidFill>
                  <a:schemeClr val="tx2">
                    <a:lumMod val="50000"/>
                  </a:schemeClr>
                </a:solidFill>
              </a:rPr>
              <a:t>nicht vereinbaren</a:t>
            </a:r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29F8CE8-F1F1-B9FD-3D20-732BE496AD6D}"/>
              </a:ext>
            </a:extLst>
          </p:cNvPr>
          <p:cNvSpPr/>
          <p:nvPr/>
        </p:nvSpPr>
        <p:spPr>
          <a:xfrm>
            <a:off x="1875452" y="3483376"/>
            <a:ext cx="9582539" cy="145830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Erforderliche Planungszeiten fehlen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0AE3EE3-F563-769A-24D1-A528FB90759C}"/>
              </a:ext>
            </a:extLst>
          </p:cNvPr>
          <p:cNvSpPr/>
          <p:nvPr/>
        </p:nvSpPr>
        <p:spPr>
          <a:xfrm>
            <a:off x="1875452" y="4941679"/>
            <a:ext cx="9582539" cy="135648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Alle Planungszeiten sind vorhanden</a:t>
            </a:r>
          </a:p>
          <a:p>
            <a:endParaRPr lang="de-DE" sz="1200" dirty="0">
              <a:solidFill>
                <a:schemeClr val="tx2">
                  <a:lumMod val="50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tx2">
                    <a:lumMod val="50000"/>
                  </a:schemeClr>
                </a:solidFill>
              </a:rPr>
              <a:t>Alle Planungszeiten passen zueinander</a:t>
            </a:r>
          </a:p>
        </p:txBody>
      </p:sp>
    </p:spTree>
    <p:extLst>
      <p:ext uri="{BB962C8B-B14F-4D97-AF65-F5344CB8AC3E}">
        <p14:creationId xmlns:p14="http://schemas.microsoft.com/office/powerpoint/2010/main" val="2700328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tx2">
              <a:lumMod val="50000"/>
            </a:schemeClr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Office PowerPoint</Application>
  <PresentationFormat>Breitbild</PresentationFormat>
  <Paragraphs>97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Christin Hollmann</dc:creator>
  <cp:lastModifiedBy>Christin Hollmann</cp:lastModifiedBy>
  <cp:revision>16</cp:revision>
  <dcterms:created xsi:type="dcterms:W3CDTF">2023-01-15T14:42:45Z</dcterms:created>
  <dcterms:modified xsi:type="dcterms:W3CDTF">2023-01-18T10:15:18Z</dcterms:modified>
</cp:coreProperties>
</file>