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7" r:id="rId2"/>
    <p:sldId id="300" r:id="rId3"/>
    <p:sldId id="301" r:id="rId4"/>
    <p:sldId id="317" r:id="rId5"/>
    <p:sldId id="302" r:id="rId6"/>
    <p:sldId id="320" r:id="rId7"/>
    <p:sldId id="314" r:id="rId8"/>
    <p:sldId id="323" r:id="rId9"/>
    <p:sldId id="322" r:id="rId10"/>
    <p:sldId id="318" r:id="rId11"/>
    <p:sldId id="304" r:id="rId12"/>
    <p:sldId id="319" r:id="rId13"/>
    <p:sldId id="303" r:id="rId14"/>
    <p:sldId id="316" r:id="rId15"/>
    <p:sldId id="306" r:id="rId16"/>
    <p:sldId id="315" r:id="rId17"/>
    <p:sldId id="307" r:id="rId18"/>
    <p:sldId id="277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 Hollmann" initials="CH" lastIdx="1" clrIdx="0">
    <p:extLst>
      <p:ext uri="{19B8F6BF-5375-455C-9EA6-DF929625EA0E}">
        <p15:presenceInfo xmlns:p15="http://schemas.microsoft.com/office/powerpoint/2012/main" userId="S-1-5-21-1484167052-1947112300-3397634887-11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D02FD-5EF2-4C3B-A4D7-819C8E3E4889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CF253-0EDA-40B9-9C30-FB7FDF0EE2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35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gi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9822FD-E6FE-3D87-8075-50D7D4AA5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4F2365-BA72-5C8B-1502-E793F6289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5D9E2C-14CA-E15F-3F79-5CB962E2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E0F174-F4BA-73ED-1739-BECD2F22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8028C5-AA01-D8D4-F9C6-EDB9404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91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41">
            <a:extLst>
              <a:ext uri="{FF2B5EF4-FFF2-40B4-BE49-F238E27FC236}">
                <a16:creationId xmlns:a16="http://schemas.microsoft.com/office/drawing/2014/main" id="{E3075529-E91F-F9D3-0120-5496BF0B3E52}"/>
              </a:ext>
            </a:extLst>
          </p:cNvPr>
          <p:cNvCxnSpPr/>
          <p:nvPr userDrawn="1"/>
        </p:nvCxnSpPr>
        <p:spPr>
          <a:xfrm>
            <a:off x="9771593" y="0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13">
            <a:extLst>
              <a:ext uri="{FF2B5EF4-FFF2-40B4-BE49-F238E27FC236}">
                <a16:creationId xmlns:a16="http://schemas.microsoft.com/office/drawing/2014/main" id="{967DD32F-6AE8-1266-DACA-6EFA2EF8491A}"/>
              </a:ext>
            </a:extLst>
          </p:cNvPr>
          <p:cNvCxnSpPr/>
          <p:nvPr userDrawn="1"/>
        </p:nvCxnSpPr>
        <p:spPr>
          <a:xfrm>
            <a:off x="7346238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53DF695E-1248-1A42-4172-7015D8B863CD}"/>
              </a:ext>
            </a:extLst>
          </p:cNvPr>
          <p:cNvSpPr/>
          <p:nvPr userDrawn="1"/>
        </p:nvSpPr>
        <p:spPr>
          <a:xfrm>
            <a:off x="7345192" y="4149081"/>
            <a:ext cx="4849919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cxnSp>
        <p:nvCxnSpPr>
          <p:cNvPr id="9" name="Gerade Verbindung 45">
            <a:extLst>
              <a:ext uri="{FF2B5EF4-FFF2-40B4-BE49-F238E27FC236}">
                <a16:creationId xmlns:a16="http://schemas.microsoft.com/office/drawing/2014/main" id="{1A9D29C4-B2F3-EEF5-043F-1C1B093CC939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5445224"/>
            <a:ext cx="12198227" cy="72009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F758C592-8B44-BD2E-EDF7-4B06CA5E2614}"/>
              </a:ext>
            </a:extLst>
          </p:cNvPr>
          <p:cNvSpPr/>
          <p:nvPr userDrawn="1"/>
        </p:nvSpPr>
        <p:spPr>
          <a:xfrm>
            <a:off x="2391980" y="1419186"/>
            <a:ext cx="247312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8">
            <a:extLst>
              <a:ext uri="{FF2B5EF4-FFF2-40B4-BE49-F238E27FC236}">
                <a16:creationId xmlns:a16="http://schemas.microsoft.com/office/drawing/2014/main" id="{E8638AB1-4524-FD17-33F3-A3A23F1B2509}"/>
              </a:ext>
            </a:extLst>
          </p:cNvPr>
          <p:cNvCxnSpPr>
            <a:cxnSpLocks/>
          </p:cNvCxnSpPr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9">
            <a:extLst>
              <a:ext uri="{FF2B5EF4-FFF2-40B4-BE49-F238E27FC236}">
                <a16:creationId xmlns:a16="http://schemas.microsoft.com/office/drawing/2014/main" id="{DE15FE12-43CF-55F9-FBCE-6AACAA5C6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2779221"/>
            <a:ext cx="12198227" cy="1707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0">
            <a:extLst>
              <a:ext uri="{FF2B5EF4-FFF2-40B4-BE49-F238E27FC236}">
                <a16:creationId xmlns:a16="http://schemas.microsoft.com/office/drawing/2014/main" id="{83FBDEEA-0BEB-0541-7143-5D11986E929A}"/>
              </a:ext>
            </a:extLst>
          </p:cNvPr>
          <p:cNvCxnSpPr>
            <a:cxnSpLocks/>
          </p:cNvCxnSpPr>
          <p:nvPr userDrawn="1"/>
        </p:nvCxnSpPr>
        <p:spPr>
          <a:xfrm>
            <a:off x="-6227" y="4149080"/>
            <a:ext cx="12198227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1">
            <a:extLst>
              <a:ext uri="{FF2B5EF4-FFF2-40B4-BE49-F238E27FC236}">
                <a16:creationId xmlns:a16="http://schemas.microsoft.com/office/drawing/2014/main" id="{66FF0DFB-F058-766D-81F7-7D6E277A4F09}"/>
              </a:ext>
            </a:extLst>
          </p:cNvPr>
          <p:cNvCxnSpPr/>
          <p:nvPr userDrawn="1"/>
        </p:nvCxnSpPr>
        <p:spPr>
          <a:xfrm>
            <a:off x="2386807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2">
            <a:extLst>
              <a:ext uri="{FF2B5EF4-FFF2-40B4-BE49-F238E27FC236}">
                <a16:creationId xmlns:a16="http://schemas.microsoft.com/office/drawing/2014/main" id="{2FA1AAE3-A7AD-565F-BD80-94FD93A39258}"/>
              </a:ext>
            </a:extLst>
          </p:cNvPr>
          <p:cNvCxnSpPr/>
          <p:nvPr userDrawn="1"/>
        </p:nvCxnSpPr>
        <p:spPr>
          <a:xfrm>
            <a:off x="4867940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>
            <a:extLst>
              <a:ext uri="{FF2B5EF4-FFF2-40B4-BE49-F238E27FC236}">
                <a16:creationId xmlns:a16="http://schemas.microsoft.com/office/drawing/2014/main" id="{D9DB16B3-C057-FAAE-C54F-0E375A9A0B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46238" y="4221089"/>
            <a:ext cx="4848874" cy="64807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14A308F-83BE-4906-33E5-93E6A4976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3" y="4941168"/>
            <a:ext cx="4848875" cy="574358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7FDD8433-3765-F0AE-68A0-0C68253FBB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2948473" y="1454683"/>
            <a:ext cx="1427584" cy="1332655"/>
          </a:xfrm>
          <a:prstGeom prst="rect">
            <a:avLst/>
          </a:prstGeom>
        </p:spPr>
      </p:pic>
      <p:cxnSp>
        <p:nvCxnSpPr>
          <p:cNvPr id="26" name="Gerade Verbindung 8">
            <a:extLst>
              <a:ext uri="{FF2B5EF4-FFF2-40B4-BE49-F238E27FC236}">
                <a16:creationId xmlns:a16="http://schemas.microsoft.com/office/drawing/2014/main" id="{05489D33-616A-EA58-D510-56F111EBA609}"/>
              </a:ext>
            </a:extLst>
          </p:cNvPr>
          <p:cNvCxnSpPr>
            <a:cxnSpLocks/>
          </p:cNvCxnSpPr>
          <p:nvPr userDrawn="1"/>
        </p:nvCxnSpPr>
        <p:spPr>
          <a:xfrm flipV="1">
            <a:off x="7345192" y="4889859"/>
            <a:ext cx="4808703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90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41">
            <a:extLst>
              <a:ext uri="{FF2B5EF4-FFF2-40B4-BE49-F238E27FC236}">
                <a16:creationId xmlns:a16="http://schemas.microsoft.com/office/drawing/2014/main" id="{E3075529-E91F-F9D3-0120-5496BF0B3E52}"/>
              </a:ext>
            </a:extLst>
          </p:cNvPr>
          <p:cNvCxnSpPr/>
          <p:nvPr userDrawn="1"/>
        </p:nvCxnSpPr>
        <p:spPr>
          <a:xfrm>
            <a:off x="9771593" y="0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13">
            <a:extLst>
              <a:ext uri="{FF2B5EF4-FFF2-40B4-BE49-F238E27FC236}">
                <a16:creationId xmlns:a16="http://schemas.microsoft.com/office/drawing/2014/main" id="{967DD32F-6AE8-1266-DACA-6EFA2EF8491A}"/>
              </a:ext>
            </a:extLst>
          </p:cNvPr>
          <p:cNvCxnSpPr/>
          <p:nvPr userDrawn="1"/>
        </p:nvCxnSpPr>
        <p:spPr>
          <a:xfrm>
            <a:off x="7346238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53DF695E-1248-1A42-4172-7015D8B863CD}"/>
              </a:ext>
            </a:extLst>
          </p:cNvPr>
          <p:cNvSpPr/>
          <p:nvPr userDrawn="1"/>
        </p:nvSpPr>
        <p:spPr>
          <a:xfrm>
            <a:off x="7345192" y="4149081"/>
            <a:ext cx="4849919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cxnSp>
        <p:nvCxnSpPr>
          <p:cNvPr id="9" name="Gerade Verbindung 45">
            <a:extLst>
              <a:ext uri="{FF2B5EF4-FFF2-40B4-BE49-F238E27FC236}">
                <a16:creationId xmlns:a16="http://schemas.microsoft.com/office/drawing/2014/main" id="{1A9D29C4-B2F3-EEF5-043F-1C1B093CC939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5445224"/>
            <a:ext cx="12198227" cy="72009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F758C592-8B44-BD2E-EDF7-4B06CA5E2614}"/>
              </a:ext>
            </a:extLst>
          </p:cNvPr>
          <p:cNvSpPr/>
          <p:nvPr userDrawn="1"/>
        </p:nvSpPr>
        <p:spPr>
          <a:xfrm>
            <a:off x="2391980" y="1419186"/>
            <a:ext cx="247312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8">
            <a:extLst>
              <a:ext uri="{FF2B5EF4-FFF2-40B4-BE49-F238E27FC236}">
                <a16:creationId xmlns:a16="http://schemas.microsoft.com/office/drawing/2014/main" id="{E8638AB1-4524-FD17-33F3-A3A23F1B2509}"/>
              </a:ext>
            </a:extLst>
          </p:cNvPr>
          <p:cNvCxnSpPr>
            <a:cxnSpLocks/>
          </p:cNvCxnSpPr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9">
            <a:extLst>
              <a:ext uri="{FF2B5EF4-FFF2-40B4-BE49-F238E27FC236}">
                <a16:creationId xmlns:a16="http://schemas.microsoft.com/office/drawing/2014/main" id="{DE15FE12-43CF-55F9-FBCE-6AACAA5C6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2779221"/>
            <a:ext cx="12198227" cy="1707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0">
            <a:extLst>
              <a:ext uri="{FF2B5EF4-FFF2-40B4-BE49-F238E27FC236}">
                <a16:creationId xmlns:a16="http://schemas.microsoft.com/office/drawing/2014/main" id="{83FBDEEA-0BEB-0541-7143-5D11986E929A}"/>
              </a:ext>
            </a:extLst>
          </p:cNvPr>
          <p:cNvCxnSpPr>
            <a:cxnSpLocks/>
          </p:cNvCxnSpPr>
          <p:nvPr userDrawn="1"/>
        </p:nvCxnSpPr>
        <p:spPr>
          <a:xfrm>
            <a:off x="-6227" y="4149080"/>
            <a:ext cx="12198227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1">
            <a:extLst>
              <a:ext uri="{FF2B5EF4-FFF2-40B4-BE49-F238E27FC236}">
                <a16:creationId xmlns:a16="http://schemas.microsoft.com/office/drawing/2014/main" id="{66FF0DFB-F058-766D-81F7-7D6E277A4F09}"/>
              </a:ext>
            </a:extLst>
          </p:cNvPr>
          <p:cNvCxnSpPr/>
          <p:nvPr userDrawn="1"/>
        </p:nvCxnSpPr>
        <p:spPr>
          <a:xfrm>
            <a:off x="2386807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2">
            <a:extLst>
              <a:ext uri="{FF2B5EF4-FFF2-40B4-BE49-F238E27FC236}">
                <a16:creationId xmlns:a16="http://schemas.microsoft.com/office/drawing/2014/main" id="{2FA1AAE3-A7AD-565F-BD80-94FD93A39258}"/>
              </a:ext>
            </a:extLst>
          </p:cNvPr>
          <p:cNvCxnSpPr/>
          <p:nvPr userDrawn="1"/>
        </p:nvCxnSpPr>
        <p:spPr>
          <a:xfrm>
            <a:off x="4867940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>
            <a:extLst>
              <a:ext uri="{FF2B5EF4-FFF2-40B4-BE49-F238E27FC236}">
                <a16:creationId xmlns:a16="http://schemas.microsoft.com/office/drawing/2014/main" id="{D9DB16B3-C057-FAAE-C54F-0E375A9A0B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46238" y="4221089"/>
            <a:ext cx="4848874" cy="64807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14A308F-83BE-4906-33E5-93E6A4976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3" y="4941168"/>
            <a:ext cx="4848875" cy="574358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7FDD8433-3765-F0AE-68A0-0C68253FBB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2948473" y="1454683"/>
            <a:ext cx="1427584" cy="1332655"/>
          </a:xfrm>
          <a:prstGeom prst="rect">
            <a:avLst/>
          </a:prstGeom>
        </p:spPr>
      </p:pic>
      <p:cxnSp>
        <p:nvCxnSpPr>
          <p:cNvPr id="26" name="Gerade Verbindung 8">
            <a:extLst>
              <a:ext uri="{FF2B5EF4-FFF2-40B4-BE49-F238E27FC236}">
                <a16:creationId xmlns:a16="http://schemas.microsoft.com/office/drawing/2014/main" id="{05489D33-616A-EA58-D510-56F111EBA609}"/>
              </a:ext>
            </a:extLst>
          </p:cNvPr>
          <p:cNvCxnSpPr>
            <a:cxnSpLocks/>
          </p:cNvCxnSpPr>
          <p:nvPr userDrawn="1"/>
        </p:nvCxnSpPr>
        <p:spPr>
          <a:xfrm flipV="1">
            <a:off x="7345192" y="4889859"/>
            <a:ext cx="4808703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CC2E0949-721E-0FB8-0FCF-80A81912FADB}"/>
              </a:ext>
            </a:extLst>
          </p:cNvPr>
          <p:cNvSpPr/>
          <p:nvPr userDrawn="1"/>
        </p:nvSpPr>
        <p:spPr>
          <a:xfrm>
            <a:off x="-6227" y="2767960"/>
            <a:ext cx="2393033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Picture 2" descr="http://www.schiffsmelder.de/Logo.gif">
            <a:extLst>
              <a:ext uri="{FF2B5EF4-FFF2-40B4-BE49-F238E27FC236}">
                <a16:creationId xmlns:a16="http://schemas.microsoft.com/office/drawing/2014/main" id="{6F4C479F-4B03-C0CE-FA5D-0D39A4584B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63" y="2878299"/>
            <a:ext cx="1384036" cy="11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80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49CD1-D6DE-6097-CFAC-68DECF5B8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65800" cy="132556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B32D95B-5E2C-9E82-1E13-0C1F41D82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E4CB67-92D9-864B-3363-84A85DE06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D6A7F8-A382-ECCA-6E37-92715196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013EF2-2C44-A0CE-8343-0B36ACB9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18E5D36-F9AB-4FDE-A92A-78A613C374F7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8">
            <a:extLst>
              <a:ext uri="{FF2B5EF4-FFF2-40B4-BE49-F238E27FC236}">
                <a16:creationId xmlns:a16="http://schemas.microsoft.com/office/drawing/2014/main" id="{7E271EE9-5927-FD85-6203-AFF3BDB3832E}"/>
              </a:ext>
            </a:extLst>
          </p:cNvPr>
          <p:cNvCxnSpPr/>
          <p:nvPr userDrawn="1"/>
        </p:nvCxnSpPr>
        <p:spPr>
          <a:xfrm>
            <a:off x="0" y="1750977"/>
            <a:ext cx="9504000" cy="0"/>
          </a:xfrm>
          <a:prstGeom prst="line">
            <a:avLst/>
          </a:prstGeom>
          <a:ln w="444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0">
            <a:extLst>
              <a:ext uri="{FF2B5EF4-FFF2-40B4-BE49-F238E27FC236}">
                <a16:creationId xmlns:a16="http://schemas.microsoft.com/office/drawing/2014/main" id="{2043C1FF-382A-0C5F-E97F-2B5268B3B0B0}"/>
              </a:ext>
            </a:extLst>
          </p:cNvPr>
          <p:cNvCxnSpPr>
            <a:cxnSpLocks/>
          </p:cNvCxnSpPr>
          <p:nvPr userDrawn="1"/>
        </p:nvCxnSpPr>
        <p:spPr>
          <a:xfrm>
            <a:off x="0" y="6274635"/>
            <a:ext cx="12192000" cy="0"/>
          </a:xfrm>
          <a:prstGeom prst="line">
            <a:avLst/>
          </a:prstGeom>
          <a:ln w="444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6D4B9727-EC0C-3DF4-6614-8E8724691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9778481" y="361578"/>
            <a:ext cx="1427584" cy="133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7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7F0CE-5D8F-1935-8330-27B9380CC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66B9CB-200D-08BA-24C1-3C0BEFA82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3A47F3-086C-D382-97F3-1225E3BA3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7AF5B2-9334-C1E5-85D7-D10ED39E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5825F9-565E-B21F-278B-71BF696F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7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43209-9D4C-2842-B4BB-D254319D4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C1DC4F-CB9A-8C48-5BCD-F8431B1A0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4215DE9-85CD-5678-C907-CE71E3EF5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9AB0ED-FC71-016D-B000-E77CF4DE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B28A6B-B7D6-0D10-1993-CD10FB84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11E111-735B-52A0-CE1E-C7755529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5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8E8AB-F834-C170-DF08-907E943A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9F44D4-8F18-84D0-60EE-49EFB9A33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3DD78E7-32C8-157A-A89E-F689688DD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95F257E-81E9-FE6E-EED7-53C7D787D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A737D2E-1D49-6F0A-6D23-1D793C5D94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8114F07-8F67-359F-5D63-6A9E90B89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8FF38CC-7AD5-487F-1D69-34666FF36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7718198-D8B8-527E-83B2-87B0F4D9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861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C374B2-B675-8932-1A7D-E75583F9F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FC2F5A-0C6C-FD7D-C95C-DA49B7B08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7EB80E-3068-BDA3-0AD1-92AC2A885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9B8843-9D85-FA10-4B51-545D43AE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2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A2429C-F459-84F5-9009-F962C61B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2E1AC4-FE9D-DD8C-75EF-974995329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EE18DB-526C-A9EA-B0FB-550441ED9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99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14D87-B452-E6D3-7861-AB251916D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B741D7-6BF2-C9E1-F46C-1016B6EE6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3000B5-4849-203F-3E6D-1BE2A2DC0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8F79FB-9FCE-1533-DA69-19B8F193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AE4760-36F5-42A1-F5DD-D8C76FCDC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DD22DF-6730-297D-1690-F61B1B5EC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475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BC2068-7DCC-C8F1-AE61-677E13455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9FA2817-5E22-EC1B-B405-3974FBBE9D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A6A865-0A37-F7C0-8786-4C49FC11A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1052C5-926D-3CD1-6126-95539D993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F6E264-F3EF-45F1-8BBD-2FCEAAAD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936EEC-916F-4614-8B8B-157BBA9C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710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E626A-4459-8A8A-83C6-6C4031DF7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1A7268-9306-6FEE-E667-F44F3EA64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91CC89-E71A-543F-F90F-FC425AF3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47F4A8-F4D1-7F07-D634-CE4783C60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9824D3-5784-4405-261B-808AB4717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64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35C41B1-AF02-E123-825D-8D4448C53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1FC418F-1FBE-D76B-85FD-128D87679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563CD1-66E0-E6E6-E28F-180CFD1AD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C845FB-0D64-0AEE-4550-C220A336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8A4554-0638-43DB-027C-06FF792B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37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2601221-27CA-B5FD-BE6C-5E1CE5C4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2D13DC-F4FD-5A28-853E-B74122E2D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5266AB-4F6D-1383-30D4-2D7141457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28.08.2023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CEA667-ECC0-D27B-B475-F7E83E252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C6039B-4B94-7427-5236-8D5C939B0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73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4EA2E-0E64-F3A8-CF16-D17802CE86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Bremen Calling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7257C-E495-77CA-FE56-8EE68CC1C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Zwischenbericht – 28. August 2023</a:t>
            </a:r>
          </a:p>
        </p:txBody>
      </p:sp>
    </p:spTree>
    <p:extLst>
      <p:ext uri="{BB962C8B-B14F-4D97-AF65-F5344CB8AC3E}">
        <p14:creationId xmlns:p14="http://schemas.microsoft.com/office/powerpoint/2010/main" val="172465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Bisheriger 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Aktueller Stand / Technische Ausrichtung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Geplantes Vorgehen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Weiterer Ausbau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Kostenbeteiligung / Kostendeckung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Plan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457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Bisheriger Ablauf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Interessenabfrage</a:t>
            </a:r>
          </a:p>
          <a:p>
            <a:endParaRPr lang="de-DE" dirty="0"/>
          </a:p>
          <a:p>
            <a:r>
              <a:rPr lang="de-DE" dirty="0"/>
              <a:t>Konzeption</a:t>
            </a:r>
          </a:p>
          <a:p>
            <a:endParaRPr lang="de-DE" dirty="0"/>
          </a:p>
          <a:p>
            <a:r>
              <a:rPr lang="de-DE" dirty="0"/>
              <a:t>IT-Bereitstellung</a:t>
            </a:r>
          </a:p>
          <a:p>
            <a:endParaRPr lang="de-DE" dirty="0"/>
          </a:p>
          <a:p>
            <a:r>
              <a:rPr lang="de-DE" dirty="0"/>
              <a:t>Erster Stand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32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Bisheriger 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/>
              <a:t>Aktueller Stand / Technische Ausrichtung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Geplantes Vorgehen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Weiterer Ausbau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Kostenbeteiligung / Kostendeckung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Plan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414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Aktueller Stand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=&gt; Vorstellung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36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Architektur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71C7045-418A-A989-4DD9-97A1B256C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37" y="1798258"/>
            <a:ext cx="8788809" cy="44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50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Merkmale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sz="2400" dirty="0"/>
              <a:t>Offene Standards (Open API, JSON, Rest)</a:t>
            </a:r>
          </a:p>
          <a:p>
            <a:endParaRPr lang="de-DE" sz="2400" dirty="0"/>
          </a:p>
          <a:p>
            <a:r>
              <a:rPr lang="de-DE" sz="2400" dirty="0"/>
              <a:t>Offen zugängliche Schnittstelle (für alle Teilnehmer)</a:t>
            </a:r>
          </a:p>
          <a:p>
            <a:endParaRPr lang="de-DE" sz="2400" dirty="0"/>
          </a:p>
          <a:p>
            <a:r>
              <a:rPr lang="de-DE" sz="2400" dirty="0"/>
              <a:t>Verwendung von Open Source Produkten</a:t>
            </a:r>
          </a:p>
          <a:p>
            <a:endParaRPr lang="de-DE" sz="2400" dirty="0"/>
          </a:p>
          <a:p>
            <a:r>
              <a:rPr lang="de-DE" sz="2400" dirty="0"/>
              <a:t>Verschlüsselte Kommunikation / Berechtigungskonzept</a:t>
            </a:r>
          </a:p>
          <a:p>
            <a:endParaRPr lang="de-DE" sz="2400" dirty="0"/>
          </a:p>
          <a:p>
            <a:r>
              <a:rPr lang="de-DE" sz="2400" dirty="0"/>
              <a:t>Mehrsprachig (DE / EN)</a:t>
            </a:r>
          </a:p>
          <a:p>
            <a:endParaRPr lang="de-DE" sz="2400" dirty="0"/>
          </a:p>
          <a:p>
            <a:r>
              <a:rPr lang="de-DE" sz="2400" dirty="0"/>
              <a:t>Kein abgeschlossenes System:</a:t>
            </a:r>
            <a:br>
              <a:rPr lang="de-DE" sz="2400" dirty="0"/>
            </a:br>
            <a:r>
              <a:rPr lang="de-DE" sz="2400" dirty="0"/>
              <a:t>Technische Kooperation ist ausdrücklich erwünscht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581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Entwicklungsprozess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E60C7FF-3343-6CD4-6584-ABA239F90E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" t="3063"/>
          <a:stretch/>
        </p:blipFill>
        <p:spPr>
          <a:xfrm>
            <a:off x="838199" y="1853263"/>
            <a:ext cx="8468608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06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 zum 1. Testbetrieb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Webbasiert</a:t>
            </a:r>
          </a:p>
          <a:p>
            <a:endParaRPr lang="de-DE" dirty="0"/>
          </a:p>
          <a:p>
            <a:r>
              <a:rPr lang="de-DE" dirty="0"/>
              <a:t>Filter / Suchen</a:t>
            </a:r>
          </a:p>
          <a:p>
            <a:endParaRPr lang="de-DE" dirty="0"/>
          </a:p>
          <a:p>
            <a:r>
              <a:rPr lang="de-DE" dirty="0"/>
              <a:t>Berechtigungen</a:t>
            </a:r>
          </a:p>
          <a:p>
            <a:endParaRPr lang="de-DE" dirty="0"/>
          </a:p>
          <a:p>
            <a:r>
              <a:rPr lang="de-DE" dirty="0"/>
              <a:t>Ampelfunktion</a:t>
            </a:r>
          </a:p>
          <a:p>
            <a:endParaRPr lang="de-DE" dirty="0"/>
          </a:p>
          <a:p>
            <a:r>
              <a:rPr lang="de-DE" dirty="0"/>
              <a:t>Benachrichtigungen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6654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Bisheriger 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Aktueller Stand / Technische Ausrichtung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/>
              <a:t>Geplantes Vorgehen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Weiterer Ausbau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Kostenbeteiligung / Kostendeckung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Plan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6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Geplantes Vorgehen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sz="1600" dirty="0"/>
              <a:t>Start zum Testbetrieb</a:t>
            </a:r>
          </a:p>
          <a:p>
            <a:pPr lvl="1"/>
            <a:r>
              <a:rPr lang="de-DE" sz="1400" dirty="0"/>
              <a:t>Mail-Ankündigung</a:t>
            </a:r>
          </a:p>
          <a:p>
            <a:pPr lvl="1"/>
            <a:r>
              <a:rPr lang="de-DE" sz="1400" dirty="0"/>
              <a:t>Telefonischer / persönlicher Austausch</a:t>
            </a:r>
          </a:p>
          <a:p>
            <a:endParaRPr lang="de-DE" sz="1600" dirty="0"/>
          </a:p>
          <a:p>
            <a:r>
              <a:rPr lang="de-DE" sz="1600" dirty="0"/>
              <a:t>Feedback</a:t>
            </a:r>
          </a:p>
          <a:p>
            <a:pPr lvl="1"/>
            <a:r>
              <a:rPr lang="de-DE" sz="1400" dirty="0"/>
              <a:t>Laufende Rückmeldungen</a:t>
            </a:r>
          </a:p>
          <a:p>
            <a:pPr lvl="1"/>
            <a:r>
              <a:rPr lang="de-DE" sz="1400" dirty="0"/>
              <a:t>Gemeinsames Treffen</a:t>
            </a:r>
          </a:p>
          <a:p>
            <a:pPr lvl="1"/>
            <a:endParaRPr lang="de-DE" sz="1400" dirty="0"/>
          </a:p>
          <a:p>
            <a:r>
              <a:rPr lang="de-DE" sz="1600" dirty="0"/>
              <a:t>Weiterer Verlauf</a:t>
            </a:r>
          </a:p>
          <a:p>
            <a:pPr lvl="1"/>
            <a:r>
              <a:rPr lang="de-DE" sz="1400" dirty="0">
                <a:sym typeface="Wingdings" panose="05000000000000000000" pitchFamily="2" charset="2"/>
              </a:rPr>
              <a:t>Gemeinsame Auswertung / Priorisierung</a:t>
            </a:r>
          </a:p>
          <a:p>
            <a:pPr lvl="1"/>
            <a:endParaRPr lang="de-DE" sz="1400" dirty="0">
              <a:sym typeface="Wingdings" panose="05000000000000000000" pitchFamily="2" charset="2"/>
            </a:endParaRPr>
          </a:p>
          <a:p>
            <a:r>
              <a:rPr lang="de-DE" sz="1600" dirty="0">
                <a:sym typeface="Wingdings" panose="05000000000000000000" pitchFamily="2" charset="2"/>
              </a:rPr>
              <a:t>Bug-Fixing</a:t>
            </a:r>
          </a:p>
          <a:p>
            <a:endParaRPr lang="de-DE" sz="1600" dirty="0">
              <a:sym typeface="Wingdings" panose="05000000000000000000" pitchFamily="2" charset="2"/>
            </a:endParaRPr>
          </a:p>
          <a:p>
            <a:r>
              <a:rPr lang="de-DE" sz="1600" dirty="0">
                <a:sym typeface="Wingdings" panose="05000000000000000000" pitchFamily="2" charset="2"/>
              </a:rPr>
              <a:t>Live-Betrieb</a:t>
            </a:r>
          </a:p>
          <a:p>
            <a:endParaRPr lang="de-DE" sz="1600" dirty="0">
              <a:sym typeface="Wingdings" panose="05000000000000000000" pitchFamily="2" charset="2"/>
            </a:endParaRPr>
          </a:p>
          <a:p>
            <a:r>
              <a:rPr lang="de-DE" sz="1600" dirty="0">
                <a:sym typeface="Wingdings" panose="05000000000000000000" pitchFamily="2" charset="2"/>
              </a:rPr>
              <a:t>Weitere Versionen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065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Bisheriger 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Aktueller Stand / Technische Ausrichtung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Geplantes Vorgehen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/>
              <a:t>Weiterer Ausbau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Kostenbeteiligung / Kostendeckung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Plan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336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Weiterer Ausbau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err="1"/>
              <a:t>Passageübersicht</a:t>
            </a:r>
            <a:endParaRPr lang="de-DE" dirty="0"/>
          </a:p>
          <a:p>
            <a:endParaRPr lang="de-DE" dirty="0"/>
          </a:p>
          <a:p>
            <a:r>
              <a:rPr lang="de-DE" dirty="0"/>
              <a:t>Kartenansicht</a:t>
            </a:r>
          </a:p>
          <a:p>
            <a:endParaRPr lang="de-DE" dirty="0"/>
          </a:p>
          <a:p>
            <a:r>
              <a:rPr lang="de-DE" dirty="0"/>
              <a:t>Benachrichtigungswege</a:t>
            </a:r>
          </a:p>
          <a:p>
            <a:endParaRPr lang="de-DE" dirty="0"/>
          </a:p>
          <a:p>
            <a:r>
              <a:rPr lang="de-DE" dirty="0"/>
              <a:t>Mobile Ansicht</a:t>
            </a:r>
          </a:p>
          <a:p>
            <a:endParaRPr lang="de-DE" dirty="0"/>
          </a:p>
          <a:p>
            <a:r>
              <a:rPr lang="de-DE" dirty="0"/>
              <a:t>Weitere Häfen</a:t>
            </a:r>
          </a:p>
          <a:p>
            <a:endParaRPr lang="de-DE" dirty="0"/>
          </a:p>
          <a:p>
            <a:r>
              <a:rPr lang="de-DE" dirty="0"/>
              <a:t>Weitere Akteure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677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Bisheriger 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Aktueller Stand / Technische Ausrichtung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Geplantes Vorgehen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Weiterer Ausbau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/>
              <a:t>Kostenbeteiligung / Kostendeckung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Plan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744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Kostenbeteiligung / Kostendeckung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85075" cy="4351338"/>
          </a:xfrm>
        </p:spPr>
        <p:txBody>
          <a:bodyPr>
            <a:normAutofit/>
          </a:bodyPr>
          <a:lstStyle/>
          <a:p>
            <a:r>
              <a:rPr lang="de-DE" dirty="0"/>
              <a:t>Selbstkostenbasis</a:t>
            </a:r>
          </a:p>
          <a:p>
            <a:endParaRPr lang="de-DE" dirty="0"/>
          </a:p>
          <a:p>
            <a:r>
              <a:rPr lang="de-DE" dirty="0"/>
              <a:t>Nutzenbasiert</a:t>
            </a:r>
          </a:p>
          <a:p>
            <a:endParaRPr lang="de-DE" dirty="0"/>
          </a:p>
          <a:p>
            <a:r>
              <a:rPr lang="de-DE" dirty="0"/>
              <a:t>Abwägung für alle</a:t>
            </a:r>
          </a:p>
          <a:p>
            <a:endParaRPr lang="de-DE" dirty="0"/>
          </a:p>
          <a:p>
            <a:r>
              <a:rPr lang="de-DE" dirty="0"/>
              <a:t>Option Einzelwünsche in Eigenregie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15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6534BAB-D181-76B0-FD28-3E374859E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692" y="2529123"/>
            <a:ext cx="3979416" cy="213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5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Bisheriger 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Aktueller Stand / Technische Ausrichtung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Geplantes Vorgehen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Weiterer Ausbau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Kostenbeteiligung / Kostendeckung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/>
              <a:t>Plan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99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Plan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Oktober: 		Start Testbetrieb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November:	Besprechung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r>
              <a:rPr lang="de-DE" dirty="0"/>
              <a:t>Januar:		Live-Betrieb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527FA-2CA8-8E3E-1ADF-88F96967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7" name="Pfeil: nach unten 6">
            <a:extLst>
              <a:ext uri="{FF2B5EF4-FFF2-40B4-BE49-F238E27FC236}">
                <a16:creationId xmlns:a16="http://schemas.microsoft.com/office/drawing/2014/main" id="{C9797D8B-A72C-A8E3-DE20-1F949F39128B}"/>
              </a:ext>
            </a:extLst>
          </p:cNvPr>
          <p:cNvSpPr/>
          <p:nvPr/>
        </p:nvSpPr>
        <p:spPr>
          <a:xfrm>
            <a:off x="3581400" y="2371420"/>
            <a:ext cx="2597209" cy="897309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Test-</a:t>
            </a:r>
          </a:p>
          <a:p>
            <a:pPr algn="ctr"/>
            <a:r>
              <a:rPr lang="de-DE" dirty="0"/>
              <a:t>Betrieb</a:t>
            </a:r>
          </a:p>
        </p:txBody>
      </p:sp>
      <p:sp>
        <p:nvSpPr>
          <p:cNvPr id="8" name="Pfeil: nach unten 7">
            <a:extLst>
              <a:ext uri="{FF2B5EF4-FFF2-40B4-BE49-F238E27FC236}">
                <a16:creationId xmlns:a16="http://schemas.microsoft.com/office/drawing/2014/main" id="{BD675FA7-D74D-817D-D8BD-532FB2377AB7}"/>
              </a:ext>
            </a:extLst>
          </p:cNvPr>
          <p:cNvSpPr/>
          <p:nvPr/>
        </p:nvSpPr>
        <p:spPr>
          <a:xfrm>
            <a:off x="3581399" y="3825536"/>
            <a:ext cx="2597209" cy="897309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Bug-</a:t>
            </a:r>
          </a:p>
          <a:p>
            <a:pPr algn="ctr"/>
            <a:r>
              <a:rPr lang="de-DE" dirty="0"/>
              <a:t>Fixing</a:t>
            </a:r>
          </a:p>
        </p:txBody>
      </p:sp>
      <p:sp>
        <p:nvSpPr>
          <p:cNvPr id="9" name="Pfeil: nach unten 8">
            <a:extLst>
              <a:ext uri="{FF2B5EF4-FFF2-40B4-BE49-F238E27FC236}">
                <a16:creationId xmlns:a16="http://schemas.microsoft.com/office/drawing/2014/main" id="{2082856A-EEC1-D7FD-FE6E-4BFEB9A96519}"/>
              </a:ext>
            </a:extLst>
          </p:cNvPr>
          <p:cNvSpPr/>
          <p:nvPr/>
        </p:nvSpPr>
        <p:spPr>
          <a:xfrm>
            <a:off x="3581398" y="5316976"/>
            <a:ext cx="2597209" cy="897309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Weiterer</a:t>
            </a:r>
          </a:p>
          <a:p>
            <a:pPr algn="ctr"/>
            <a:r>
              <a:rPr lang="de-DE" dirty="0"/>
              <a:t>Ausbau</a:t>
            </a:r>
          </a:p>
        </p:txBody>
      </p:sp>
    </p:spTree>
    <p:extLst>
      <p:ext uri="{BB962C8B-B14F-4D97-AF65-F5344CB8AC3E}">
        <p14:creationId xmlns:p14="http://schemas.microsoft.com/office/powerpoint/2010/main" val="9702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6334A-B4B7-D4B6-2760-984853A80C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de-DE" sz="1600" dirty="0"/>
              <a:t>Ansprechpartner:</a:t>
            </a:r>
            <a:br>
              <a:rPr lang="de-DE" sz="1600" dirty="0"/>
            </a:br>
            <a:br>
              <a:rPr lang="de-DE" sz="300" dirty="0"/>
            </a:br>
            <a:r>
              <a:rPr lang="de-DE" sz="300" dirty="0"/>
              <a:t>                                                                                               </a:t>
            </a:r>
            <a:r>
              <a:rPr lang="de-DE" sz="1600" dirty="0"/>
              <a:t>Bremer Schiffsmeldedienst </a:t>
            </a:r>
            <a:r>
              <a:rPr lang="de-DE" sz="1600" dirty="0" err="1"/>
              <a:t>Kapt</a:t>
            </a:r>
            <a:r>
              <a:rPr lang="de-DE" sz="1600" dirty="0"/>
              <a:t>. P. Langbein </a:t>
            </a:r>
            <a:r>
              <a:rPr lang="de-DE" sz="1600" dirty="0" err="1"/>
              <a:t>e.K</a:t>
            </a:r>
            <a:endParaRPr lang="de-DE" sz="1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D688D9B-7AD4-27EF-F130-809F3B11FA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n-NO" sz="1100" dirty="0"/>
              <a:t>langbein@bsmd.de	 	guettner@bsmd.de</a:t>
            </a:r>
          </a:p>
          <a:p>
            <a:r>
              <a:rPr lang="nn-NO" sz="1100" dirty="0"/>
              <a:t>wiese@bsmd.de	  	hollmann@bsmd.de </a:t>
            </a:r>
          </a:p>
          <a:p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43381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</Words>
  <Application>Microsoft Office PowerPoint</Application>
  <PresentationFormat>Breitbild</PresentationFormat>
  <Paragraphs>214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Bremen Calling</vt:lpstr>
      <vt:lpstr>Agenda</vt:lpstr>
      <vt:lpstr>Bisheriger Ablauf</vt:lpstr>
      <vt:lpstr>Agenda</vt:lpstr>
      <vt:lpstr>Aktueller Stand</vt:lpstr>
      <vt:lpstr>Architektur</vt:lpstr>
      <vt:lpstr>Merkmale</vt:lpstr>
      <vt:lpstr>Entwicklungsprozess</vt:lpstr>
      <vt:lpstr>Ziel zum 1. Testbetrieb</vt:lpstr>
      <vt:lpstr>Agenda</vt:lpstr>
      <vt:lpstr>Geplantes Vorgehen</vt:lpstr>
      <vt:lpstr>Agenda</vt:lpstr>
      <vt:lpstr>Weiterer Ausbau</vt:lpstr>
      <vt:lpstr>Agenda</vt:lpstr>
      <vt:lpstr>Kostenbeteiligung / Kostendeckung</vt:lpstr>
      <vt:lpstr>Agenda</vt:lpstr>
      <vt:lpstr>Plan</vt:lpstr>
      <vt:lpstr>Ansprechpartner:                                                                                                 Bremer Schiffsmeldedienst Kapt. P. Langbein e.K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Hollmann</dc:creator>
  <cp:lastModifiedBy>Peter Langbein</cp:lastModifiedBy>
  <cp:revision>35</cp:revision>
  <dcterms:created xsi:type="dcterms:W3CDTF">2023-01-25T08:52:46Z</dcterms:created>
  <dcterms:modified xsi:type="dcterms:W3CDTF">2023-08-24T08:53:15Z</dcterms:modified>
</cp:coreProperties>
</file>