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sldIdLst>
    <p:sldId id="257" r:id="rId2"/>
    <p:sldId id="258" r:id="rId3"/>
    <p:sldId id="259" r:id="rId4"/>
    <p:sldId id="263" r:id="rId5"/>
    <p:sldId id="278" r:id="rId6"/>
    <p:sldId id="260" r:id="rId7"/>
    <p:sldId id="261" r:id="rId8"/>
    <p:sldId id="287" r:id="rId9"/>
    <p:sldId id="288" r:id="rId10"/>
    <p:sldId id="286" r:id="rId11"/>
    <p:sldId id="264" r:id="rId12"/>
    <p:sldId id="289" r:id="rId13"/>
    <p:sldId id="291" r:id="rId14"/>
    <p:sldId id="290" r:id="rId15"/>
    <p:sldId id="265" r:id="rId16"/>
    <p:sldId id="276" r:id="rId17"/>
    <p:sldId id="262" r:id="rId18"/>
    <p:sldId id="266" r:id="rId19"/>
    <p:sldId id="292" r:id="rId20"/>
    <p:sldId id="293" r:id="rId21"/>
    <p:sldId id="267" r:id="rId22"/>
    <p:sldId id="294" r:id="rId23"/>
    <p:sldId id="268" r:id="rId24"/>
    <p:sldId id="295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96" r:id="rId33"/>
    <p:sldId id="279" r:id="rId34"/>
    <p:sldId id="282" r:id="rId35"/>
    <p:sldId id="283" r:id="rId36"/>
    <p:sldId id="284" r:id="rId37"/>
    <p:sldId id="285" r:id="rId38"/>
    <p:sldId id="277" r:id="rId3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n Hollmann" initials="CH" lastIdx="1" clrIdx="0">
    <p:extLst>
      <p:ext uri="{19B8F6BF-5375-455C-9EA6-DF929625EA0E}">
        <p15:presenceInfo xmlns:p15="http://schemas.microsoft.com/office/powerpoint/2012/main" userId="S-1-5-21-1484167052-1947112300-3397634887-11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D02FD-5EF2-4C3B-A4D7-819C8E3E4889}" type="datetimeFigureOut">
              <a:rPr lang="de-DE" smtClean="0"/>
              <a:t>25.01.2023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CF253-0EDA-40B9-9C30-FB7FDF0EE2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0350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gi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9822FD-E6FE-3D87-8075-50D7D4AA54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54F2365-BA72-5C8B-1502-E793F6289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5D9E2C-14CA-E15F-3F79-5CB962E2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E0F174-F4BA-73ED-1739-BECD2F22A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8028C5-AA01-D8D4-F9C6-EDB9404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5914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41">
            <a:extLst>
              <a:ext uri="{FF2B5EF4-FFF2-40B4-BE49-F238E27FC236}">
                <a16:creationId xmlns:a16="http://schemas.microsoft.com/office/drawing/2014/main" id="{E3075529-E91F-F9D3-0120-5496BF0B3E52}"/>
              </a:ext>
            </a:extLst>
          </p:cNvPr>
          <p:cNvCxnSpPr/>
          <p:nvPr userDrawn="1"/>
        </p:nvCxnSpPr>
        <p:spPr>
          <a:xfrm>
            <a:off x="9771593" y="0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13">
            <a:extLst>
              <a:ext uri="{FF2B5EF4-FFF2-40B4-BE49-F238E27FC236}">
                <a16:creationId xmlns:a16="http://schemas.microsoft.com/office/drawing/2014/main" id="{967DD32F-6AE8-1266-DACA-6EFA2EF8491A}"/>
              </a:ext>
            </a:extLst>
          </p:cNvPr>
          <p:cNvCxnSpPr/>
          <p:nvPr userDrawn="1"/>
        </p:nvCxnSpPr>
        <p:spPr>
          <a:xfrm>
            <a:off x="7346238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53DF695E-1248-1A42-4172-7015D8B863CD}"/>
              </a:ext>
            </a:extLst>
          </p:cNvPr>
          <p:cNvSpPr/>
          <p:nvPr userDrawn="1"/>
        </p:nvSpPr>
        <p:spPr>
          <a:xfrm>
            <a:off x="7345192" y="4149081"/>
            <a:ext cx="4849919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/>
          </a:p>
        </p:txBody>
      </p:sp>
      <p:cxnSp>
        <p:nvCxnSpPr>
          <p:cNvPr id="9" name="Gerade Verbindung 45">
            <a:extLst>
              <a:ext uri="{FF2B5EF4-FFF2-40B4-BE49-F238E27FC236}">
                <a16:creationId xmlns:a16="http://schemas.microsoft.com/office/drawing/2014/main" id="{1A9D29C4-B2F3-EEF5-043F-1C1B093CC939}"/>
              </a:ext>
            </a:extLst>
          </p:cNvPr>
          <p:cNvCxnSpPr>
            <a:cxnSpLocks/>
          </p:cNvCxnSpPr>
          <p:nvPr userDrawn="1"/>
        </p:nvCxnSpPr>
        <p:spPr>
          <a:xfrm flipV="1">
            <a:off x="-6227" y="5445224"/>
            <a:ext cx="12198227" cy="72009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>
            <a:extLst>
              <a:ext uri="{FF2B5EF4-FFF2-40B4-BE49-F238E27FC236}">
                <a16:creationId xmlns:a16="http://schemas.microsoft.com/office/drawing/2014/main" id="{F758C592-8B44-BD2E-EDF7-4B06CA5E2614}"/>
              </a:ext>
            </a:extLst>
          </p:cNvPr>
          <p:cNvSpPr/>
          <p:nvPr userDrawn="1"/>
        </p:nvSpPr>
        <p:spPr>
          <a:xfrm>
            <a:off x="2391980" y="1419186"/>
            <a:ext cx="247312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8">
            <a:extLst>
              <a:ext uri="{FF2B5EF4-FFF2-40B4-BE49-F238E27FC236}">
                <a16:creationId xmlns:a16="http://schemas.microsoft.com/office/drawing/2014/main" id="{E8638AB1-4524-FD17-33F3-A3A23F1B2509}"/>
              </a:ext>
            </a:extLst>
          </p:cNvPr>
          <p:cNvCxnSpPr>
            <a:cxnSpLocks/>
          </p:cNvCxnSpPr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9">
            <a:extLst>
              <a:ext uri="{FF2B5EF4-FFF2-40B4-BE49-F238E27FC236}">
                <a16:creationId xmlns:a16="http://schemas.microsoft.com/office/drawing/2014/main" id="{DE15FE12-43CF-55F9-FBCE-6AACAA5C6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-6227" y="2779221"/>
            <a:ext cx="12198227" cy="1707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0">
            <a:extLst>
              <a:ext uri="{FF2B5EF4-FFF2-40B4-BE49-F238E27FC236}">
                <a16:creationId xmlns:a16="http://schemas.microsoft.com/office/drawing/2014/main" id="{83FBDEEA-0BEB-0541-7143-5D11986E929A}"/>
              </a:ext>
            </a:extLst>
          </p:cNvPr>
          <p:cNvCxnSpPr>
            <a:cxnSpLocks/>
          </p:cNvCxnSpPr>
          <p:nvPr userDrawn="1"/>
        </p:nvCxnSpPr>
        <p:spPr>
          <a:xfrm>
            <a:off x="-6227" y="4149080"/>
            <a:ext cx="12198227" cy="0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1">
            <a:extLst>
              <a:ext uri="{FF2B5EF4-FFF2-40B4-BE49-F238E27FC236}">
                <a16:creationId xmlns:a16="http://schemas.microsoft.com/office/drawing/2014/main" id="{66FF0DFB-F058-766D-81F7-7D6E277A4F09}"/>
              </a:ext>
            </a:extLst>
          </p:cNvPr>
          <p:cNvCxnSpPr/>
          <p:nvPr userDrawn="1"/>
        </p:nvCxnSpPr>
        <p:spPr>
          <a:xfrm>
            <a:off x="2386807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2">
            <a:extLst>
              <a:ext uri="{FF2B5EF4-FFF2-40B4-BE49-F238E27FC236}">
                <a16:creationId xmlns:a16="http://schemas.microsoft.com/office/drawing/2014/main" id="{2FA1AAE3-A7AD-565F-BD80-94FD93A39258}"/>
              </a:ext>
            </a:extLst>
          </p:cNvPr>
          <p:cNvCxnSpPr/>
          <p:nvPr userDrawn="1"/>
        </p:nvCxnSpPr>
        <p:spPr>
          <a:xfrm>
            <a:off x="4867940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">
            <a:extLst>
              <a:ext uri="{FF2B5EF4-FFF2-40B4-BE49-F238E27FC236}">
                <a16:creationId xmlns:a16="http://schemas.microsoft.com/office/drawing/2014/main" id="{D9DB16B3-C057-FAAE-C54F-0E375A9A0B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46238" y="4221089"/>
            <a:ext cx="4848874" cy="64807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8" name="Untertitel 2">
            <a:extLst>
              <a:ext uri="{FF2B5EF4-FFF2-40B4-BE49-F238E27FC236}">
                <a16:creationId xmlns:a16="http://schemas.microsoft.com/office/drawing/2014/main" id="{514A308F-83BE-4906-33E5-93E6A4976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5193" y="4941168"/>
            <a:ext cx="4848875" cy="574358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7FDD8433-3765-F0AE-68A0-0C68253FBB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7" t="22573" r="29745" b="30824"/>
          <a:stretch/>
        </p:blipFill>
        <p:spPr>
          <a:xfrm>
            <a:off x="2948473" y="1454683"/>
            <a:ext cx="1427584" cy="1332655"/>
          </a:xfrm>
          <a:prstGeom prst="rect">
            <a:avLst/>
          </a:prstGeom>
        </p:spPr>
      </p:pic>
      <p:cxnSp>
        <p:nvCxnSpPr>
          <p:cNvPr id="26" name="Gerade Verbindung 8">
            <a:extLst>
              <a:ext uri="{FF2B5EF4-FFF2-40B4-BE49-F238E27FC236}">
                <a16:creationId xmlns:a16="http://schemas.microsoft.com/office/drawing/2014/main" id="{05489D33-616A-EA58-D510-56F111EBA609}"/>
              </a:ext>
            </a:extLst>
          </p:cNvPr>
          <p:cNvCxnSpPr>
            <a:cxnSpLocks/>
          </p:cNvCxnSpPr>
          <p:nvPr userDrawn="1"/>
        </p:nvCxnSpPr>
        <p:spPr>
          <a:xfrm flipV="1">
            <a:off x="7345192" y="4889859"/>
            <a:ext cx="4808703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903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41">
            <a:extLst>
              <a:ext uri="{FF2B5EF4-FFF2-40B4-BE49-F238E27FC236}">
                <a16:creationId xmlns:a16="http://schemas.microsoft.com/office/drawing/2014/main" id="{E3075529-E91F-F9D3-0120-5496BF0B3E52}"/>
              </a:ext>
            </a:extLst>
          </p:cNvPr>
          <p:cNvCxnSpPr/>
          <p:nvPr userDrawn="1"/>
        </p:nvCxnSpPr>
        <p:spPr>
          <a:xfrm>
            <a:off x="9771593" y="0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13">
            <a:extLst>
              <a:ext uri="{FF2B5EF4-FFF2-40B4-BE49-F238E27FC236}">
                <a16:creationId xmlns:a16="http://schemas.microsoft.com/office/drawing/2014/main" id="{967DD32F-6AE8-1266-DACA-6EFA2EF8491A}"/>
              </a:ext>
            </a:extLst>
          </p:cNvPr>
          <p:cNvCxnSpPr/>
          <p:nvPr userDrawn="1"/>
        </p:nvCxnSpPr>
        <p:spPr>
          <a:xfrm>
            <a:off x="7346238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53DF695E-1248-1A42-4172-7015D8B863CD}"/>
              </a:ext>
            </a:extLst>
          </p:cNvPr>
          <p:cNvSpPr/>
          <p:nvPr userDrawn="1"/>
        </p:nvSpPr>
        <p:spPr>
          <a:xfrm>
            <a:off x="7345192" y="4149081"/>
            <a:ext cx="4849919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/>
          </a:p>
        </p:txBody>
      </p:sp>
      <p:cxnSp>
        <p:nvCxnSpPr>
          <p:cNvPr id="9" name="Gerade Verbindung 45">
            <a:extLst>
              <a:ext uri="{FF2B5EF4-FFF2-40B4-BE49-F238E27FC236}">
                <a16:creationId xmlns:a16="http://schemas.microsoft.com/office/drawing/2014/main" id="{1A9D29C4-B2F3-EEF5-043F-1C1B093CC939}"/>
              </a:ext>
            </a:extLst>
          </p:cNvPr>
          <p:cNvCxnSpPr>
            <a:cxnSpLocks/>
          </p:cNvCxnSpPr>
          <p:nvPr userDrawn="1"/>
        </p:nvCxnSpPr>
        <p:spPr>
          <a:xfrm flipV="1">
            <a:off x="-6227" y="5445224"/>
            <a:ext cx="12198227" cy="72009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>
            <a:extLst>
              <a:ext uri="{FF2B5EF4-FFF2-40B4-BE49-F238E27FC236}">
                <a16:creationId xmlns:a16="http://schemas.microsoft.com/office/drawing/2014/main" id="{F758C592-8B44-BD2E-EDF7-4B06CA5E2614}"/>
              </a:ext>
            </a:extLst>
          </p:cNvPr>
          <p:cNvSpPr/>
          <p:nvPr userDrawn="1"/>
        </p:nvSpPr>
        <p:spPr>
          <a:xfrm>
            <a:off x="2391980" y="1419186"/>
            <a:ext cx="247312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8">
            <a:extLst>
              <a:ext uri="{FF2B5EF4-FFF2-40B4-BE49-F238E27FC236}">
                <a16:creationId xmlns:a16="http://schemas.microsoft.com/office/drawing/2014/main" id="{E8638AB1-4524-FD17-33F3-A3A23F1B2509}"/>
              </a:ext>
            </a:extLst>
          </p:cNvPr>
          <p:cNvCxnSpPr>
            <a:cxnSpLocks/>
          </p:cNvCxnSpPr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9">
            <a:extLst>
              <a:ext uri="{FF2B5EF4-FFF2-40B4-BE49-F238E27FC236}">
                <a16:creationId xmlns:a16="http://schemas.microsoft.com/office/drawing/2014/main" id="{DE15FE12-43CF-55F9-FBCE-6AACAA5C6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-6227" y="2779221"/>
            <a:ext cx="12198227" cy="1707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0">
            <a:extLst>
              <a:ext uri="{FF2B5EF4-FFF2-40B4-BE49-F238E27FC236}">
                <a16:creationId xmlns:a16="http://schemas.microsoft.com/office/drawing/2014/main" id="{83FBDEEA-0BEB-0541-7143-5D11986E929A}"/>
              </a:ext>
            </a:extLst>
          </p:cNvPr>
          <p:cNvCxnSpPr>
            <a:cxnSpLocks/>
          </p:cNvCxnSpPr>
          <p:nvPr userDrawn="1"/>
        </p:nvCxnSpPr>
        <p:spPr>
          <a:xfrm>
            <a:off x="-6227" y="4149080"/>
            <a:ext cx="12198227" cy="0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1">
            <a:extLst>
              <a:ext uri="{FF2B5EF4-FFF2-40B4-BE49-F238E27FC236}">
                <a16:creationId xmlns:a16="http://schemas.microsoft.com/office/drawing/2014/main" id="{66FF0DFB-F058-766D-81F7-7D6E277A4F09}"/>
              </a:ext>
            </a:extLst>
          </p:cNvPr>
          <p:cNvCxnSpPr/>
          <p:nvPr userDrawn="1"/>
        </p:nvCxnSpPr>
        <p:spPr>
          <a:xfrm>
            <a:off x="2386807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2">
            <a:extLst>
              <a:ext uri="{FF2B5EF4-FFF2-40B4-BE49-F238E27FC236}">
                <a16:creationId xmlns:a16="http://schemas.microsoft.com/office/drawing/2014/main" id="{2FA1AAE3-A7AD-565F-BD80-94FD93A39258}"/>
              </a:ext>
            </a:extLst>
          </p:cNvPr>
          <p:cNvCxnSpPr/>
          <p:nvPr userDrawn="1"/>
        </p:nvCxnSpPr>
        <p:spPr>
          <a:xfrm>
            <a:off x="4867940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">
            <a:extLst>
              <a:ext uri="{FF2B5EF4-FFF2-40B4-BE49-F238E27FC236}">
                <a16:creationId xmlns:a16="http://schemas.microsoft.com/office/drawing/2014/main" id="{D9DB16B3-C057-FAAE-C54F-0E375A9A0B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46238" y="4221089"/>
            <a:ext cx="4848874" cy="64807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8" name="Untertitel 2">
            <a:extLst>
              <a:ext uri="{FF2B5EF4-FFF2-40B4-BE49-F238E27FC236}">
                <a16:creationId xmlns:a16="http://schemas.microsoft.com/office/drawing/2014/main" id="{514A308F-83BE-4906-33E5-93E6A4976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5193" y="4941168"/>
            <a:ext cx="4848875" cy="574358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7FDD8433-3765-F0AE-68A0-0C68253FBB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7" t="22573" r="29745" b="30824"/>
          <a:stretch/>
        </p:blipFill>
        <p:spPr>
          <a:xfrm>
            <a:off x="2948473" y="1454683"/>
            <a:ext cx="1427584" cy="1332655"/>
          </a:xfrm>
          <a:prstGeom prst="rect">
            <a:avLst/>
          </a:prstGeom>
        </p:spPr>
      </p:pic>
      <p:cxnSp>
        <p:nvCxnSpPr>
          <p:cNvPr id="26" name="Gerade Verbindung 8">
            <a:extLst>
              <a:ext uri="{FF2B5EF4-FFF2-40B4-BE49-F238E27FC236}">
                <a16:creationId xmlns:a16="http://schemas.microsoft.com/office/drawing/2014/main" id="{05489D33-616A-EA58-D510-56F111EBA609}"/>
              </a:ext>
            </a:extLst>
          </p:cNvPr>
          <p:cNvCxnSpPr>
            <a:cxnSpLocks/>
          </p:cNvCxnSpPr>
          <p:nvPr userDrawn="1"/>
        </p:nvCxnSpPr>
        <p:spPr>
          <a:xfrm flipV="1">
            <a:off x="7345192" y="4889859"/>
            <a:ext cx="4808703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eck 1">
            <a:extLst>
              <a:ext uri="{FF2B5EF4-FFF2-40B4-BE49-F238E27FC236}">
                <a16:creationId xmlns:a16="http://schemas.microsoft.com/office/drawing/2014/main" id="{CC2E0949-721E-0FB8-0FCF-80A81912FADB}"/>
              </a:ext>
            </a:extLst>
          </p:cNvPr>
          <p:cNvSpPr/>
          <p:nvPr userDrawn="1"/>
        </p:nvSpPr>
        <p:spPr>
          <a:xfrm>
            <a:off x="-6227" y="2767960"/>
            <a:ext cx="2393033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Picture 2" descr="http://www.schiffsmelder.de/Logo.gif">
            <a:extLst>
              <a:ext uri="{FF2B5EF4-FFF2-40B4-BE49-F238E27FC236}">
                <a16:creationId xmlns:a16="http://schemas.microsoft.com/office/drawing/2014/main" id="{6F4C479F-4B03-C0CE-FA5D-0D39A4584B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63" y="2878299"/>
            <a:ext cx="1384036" cy="119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803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chemeClr val="bg1">
            <a:lumMod val="95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749CD1-D6DE-6097-CFAC-68DECF5B8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65800" cy="132556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B32D95B-5E2C-9E82-1E13-0C1F41D82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E4CB67-92D9-864B-3363-84A85DE06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D6A7F8-A382-ECCA-6E37-92715196D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013EF2-2C44-A0CE-8343-0B36ACB9F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18E5D36-F9AB-4FDE-A92A-78A613C374F7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7" name="Gerade Verbindung 8">
            <a:extLst>
              <a:ext uri="{FF2B5EF4-FFF2-40B4-BE49-F238E27FC236}">
                <a16:creationId xmlns:a16="http://schemas.microsoft.com/office/drawing/2014/main" id="{7E271EE9-5927-FD85-6203-AFF3BDB3832E}"/>
              </a:ext>
            </a:extLst>
          </p:cNvPr>
          <p:cNvCxnSpPr/>
          <p:nvPr userDrawn="1"/>
        </p:nvCxnSpPr>
        <p:spPr>
          <a:xfrm>
            <a:off x="0" y="1750977"/>
            <a:ext cx="9504000" cy="0"/>
          </a:xfrm>
          <a:prstGeom prst="line">
            <a:avLst/>
          </a:prstGeom>
          <a:ln w="444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10">
            <a:extLst>
              <a:ext uri="{FF2B5EF4-FFF2-40B4-BE49-F238E27FC236}">
                <a16:creationId xmlns:a16="http://schemas.microsoft.com/office/drawing/2014/main" id="{2043C1FF-382A-0C5F-E97F-2B5268B3B0B0}"/>
              </a:ext>
            </a:extLst>
          </p:cNvPr>
          <p:cNvCxnSpPr>
            <a:cxnSpLocks/>
          </p:cNvCxnSpPr>
          <p:nvPr userDrawn="1"/>
        </p:nvCxnSpPr>
        <p:spPr>
          <a:xfrm>
            <a:off x="0" y="6274635"/>
            <a:ext cx="12192000" cy="0"/>
          </a:xfrm>
          <a:prstGeom prst="line">
            <a:avLst/>
          </a:prstGeom>
          <a:ln w="444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6D4B9727-EC0C-3DF4-6614-8E87246919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7" t="22573" r="29745" b="30824"/>
          <a:stretch/>
        </p:blipFill>
        <p:spPr>
          <a:xfrm>
            <a:off x="9778481" y="361578"/>
            <a:ext cx="1427584" cy="133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377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27F0CE-5D8F-1935-8330-27B9380CC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766B9CB-200D-08BA-24C1-3C0BEFA82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3A47F3-086C-D382-97F3-1225E3BA3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7AF5B2-9334-C1E5-85D7-D10ED39E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5825F9-565E-B21F-278B-71BF696FB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574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143209-9D4C-2842-B4BB-D254319D4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C1DC4F-CB9A-8C48-5BCD-F8431B1A0B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4215DE9-85CD-5678-C907-CE71E3EF5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69AB0ED-FC71-016D-B000-E77CF4DE7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DB28A6B-B7D6-0D10-1993-CD10FB84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111E111-735B-52A0-CE1E-C77555291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9526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98E8AB-F834-C170-DF08-907E943A7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9F44D4-8F18-84D0-60EE-49EFB9A33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3DD78E7-32C8-157A-A89E-F689688DD5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95F257E-81E9-FE6E-EED7-53C7D787D8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A737D2E-1D49-6F0A-6D23-1D793C5D94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8114F07-8F67-359F-5D63-6A9E90B89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8FF38CC-7AD5-487F-1D69-34666FF36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7718198-D8B8-527E-83B2-87B0F4D9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8616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C374B2-B675-8932-1A7D-E75583F9F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FC2F5A-0C6C-FD7D-C95C-DA49B7B08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7EB80E-3068-BDA3-0AD1-92AC2A885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9B8843-9D85-FA10-4B51-545D43AE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826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A2429C-F459-84F5-9009-F962C61BF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82E1AC4-FE9D-DD8C-75EF-974995329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4EE18DB-526C-A9EA-B0FB-550441ED9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3999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614D87-B452-E6D3-7861-AB251916D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B741D7-6BF2-C9E1-F46C-1016B6EE6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33000B5-4849-203F-3E6D-1BE2A2DC0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8F79FB-9FCE-1533-DA69-19B8F193D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0AE4760-36F5-42A1-F5DD-D8C76FCDC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DD22DF-6730-297D-1690-F61B1B5EC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4754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BC2068-7DCC-C8F1-AE61-677E13455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9FA2817-5E22-EC1B-B405-3974FBBE9D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A6A865-0A37-F7C0-8786-4C49FC11A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81052C5-926D-3CD1-6126-95539D993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DF6E264-F3EF-45F1-8BBD-2FCEAAADC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E936EEC-916F-4614-8B8B-157BBA9C5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7105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EE626A-4459-8A8A-83C6-6C4031DF7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1A7268-9306-6FEE-E667-F44F3EA64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91CC89-E71A-543F-F90F-FC425AF3F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47F4A8-F4D1-7F07-D634-CE4783C60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9824D3-5784-4405-261B-808AB4717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4641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35C41B1-AF02-E123-825D-8D4448C53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1FC418F-1FBE-D76B-85FD-128D876791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563CD1-66E0-E6E6-E28F-180CFD1AD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C845FB-0D64-0AEE-4550-C220A336D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8A4554-0638-43DB-027C-06FF792BE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7378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2601221-27CA-B5FD-BE6C-5E1CE5C4E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2D13DC-F4FD-5A28-853E-B74122E2D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5266AB-4F6D-1383-30D4-2D71414574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30.01.2023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CEA667-ECC0-D27B-B475-F7E83E252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C6039B-4B94-7427-5236-8D5C939B0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773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4EA2E-0E64-F3A8-CF16-D17802CE86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Ampelsystem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47257C-E495-77CA-FE56-8EE68CC1C7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Bremen Calling</a:t>
            </a:r>
          </a:p>
        </p:txBody>
      </p:sp>
    </p:spTree>
    <p:extLst>
      <p:ext uri="{BB962C8B-B14F-4D97-AF65-F5344CB8AC3E}">
        <p14:creationId xmlns:p14="http://schemas.microsoft.com/office/powerpoint/2010/main" val="1724658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/>
              <a:t>Beteiligte</a:t>
            </a:r>
          </a:p>
          <a:p>
            <a:endParaRPr lang="de-DE" dirty="0"/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Ablauf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Gesamtübersicht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Beispiele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Offene Punkte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Weiteres Vorgehen</a:t>
            </a: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DADD04-570B-E050-3301-16C2B765C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8991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9F86A2-5263-98B8-A38F-75976EAAF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Beteiligte – Input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71B2F88-C385-C259-CE19-67BD9977B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52DA6C8-70CF-12EA-1DD9-31DF3304A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54D014-82D9-4DA5-10E4-F97D52C3D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3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643E58D9-207D-992B-6958-687AFE1DC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7" y="1825625"/>
            <a:ext cx="8032265" cy="4351338"/>
          </a:xfrm>
        </p:spPr>
      </p:pic>
    </p:spTree>
    <p:extLst>
      <p:ext uri="{BB962C8B-B14F-4D97-AF65-F5344CB8AC3E}">
        <p14:creationId xmlns:p14="http://schemas.microsoft.com/office/powerpoint/2010/main" val="1496207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9F86A2-5263-98B8-A38F-75976EAAF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Beteiligte – Output 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B636B109-CEA8-2965-1999-86B66AE5E1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853" y="1825625"/>
            <a:ext cx="8014293" cy="4351338"/>
          </a:xfr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71B2F88-C385-C259-CE19-67BD9977B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52DA6C8-70CF-12EA-1DD9-31DF3304A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54D014-82D9-4DA5-10E4-F97D52C3D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0817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9F86A2-5263-98B8-A38F-75976EAAF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Beteiligte – Filter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71B2F88-C385-C259-CE19-67BD9977B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52DA6C8-70CF-12EA-1DD9-31DF3304A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54D014-82D9-4DA5-10E4-F97D52C3D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5</a:t>
            </a:fld>
            <a:endParaRPr lang="de-DE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9EF378E7-28D3-0800-DC5F-D98F4BE729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11" y="1825625"/>
            <a:ext cx="4343440" cy="4351338"/>
          </a:xfrm>
        </p:spPr>
      </p:pic>
    </p:spTree>
    <p:extLst>
      <p:ext uri="{BB962C8B-B14F-4D97-AF65-F5344CB8AC3E}">
        <p14:creationId xmlns:p14="http://schemas.microsoft.com/office/powerpoint/2010/main" val="2933366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Beteiligte</a:t>
            </a:r>
          </a:p>
          <a:p>
            <a:endParaRPr lang="de-DE" dirty="0"/>
          </a:p>
          <a:p>
            <a:r>
              <a:rPr lang="de-DE" dirty="0"/>
              <a:t>Ablauf</a:t>
            </a:r>
          </a:p>
          <a:p>
            <a:endParaRPr lang="de-DE" dirty="0"/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Gesamtübersicht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Beispiele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Offene Punkte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Weiteres Vorgehen</a:t>
            </a: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DADD04-570B-E050-3301-16C2B765C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249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D9267-951C-C89E-B584-6B0E6B2C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 – Einkommend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C4A2B4-6D7A-B85D-FE1F-357141B4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E7DED8-FCC6-206A-035E-CC2529686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09118-6DEB-5BFC-0C3E-6B6F7C30F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7</a:t>
            </a:fld>
            <a:endParaRPr lang="de-DE"/>
          </a:p>
        </p:txBody>
      </p:sp>
      <p:pic>
        <p:nvPicPr>
          <p:cNvPr id="16" name="Inhaltsplatzhalter 15">
            <a:extLst>
              <a:ext uri="{FF2B5EF4-FFF2-40B4-BE49-F238E27FC236}">
                <a16:creationId xmlns:a16="http://schemas.microsoft.com/office/drawing/2014/main" id="{292C773A-D810-7423-B1C2-C23109CA4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"/>
          <a:stretch/>
        </p:blipFill>
        <p:spPr>
          <a:xfrm>
            <a:off x="886408" y="1799860"/>
            <a:ext cx="9027399" cy="4428000"/>
          </a:xfr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154C315E-4F58-F7AB-92AF-2CA7C8151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652" y="2332653"/>
            <a:ext cx="8108301" cy="389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113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D9267-951C-C89E-B584-6B0E6B2C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 – Einkommend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C4A2B4-6D7A-B85D-FE1F-357141B4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E7DED8-FCC6-206A-035E-CC2529686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09118-6DEB-5BFC-0C3E-6B6F7C30F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8</a:t>
            </a:fld>
            <a:endParaRPr lang="de-DE"/>
          </a:p>
        </p:txBody>
      </p:sp>
      <p:pic>
        <p:nvPicPr>
          <p:cNvPr id="16" name="Inhaltsplatzhalter 15">
            <a:extLst>
              <a:ext uri="{FF2B5EF4-FFF2-40B4-BE49-F238E27FC236}">
                <a16:creationId xmlns:a16="http://schemas.microsoft.com/office/drawing/2014/main" id="{292C773A-D810-7423-B1C2-C23109CA4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"/>
          <a:stretch/>
        </p:blipFill>
        <p:spPr>
          <a:xfrm>
            <a:off x="886408" y="1799860"/>
            <a:ext cx="9027399" cy="4428000"/>
          </a:xfr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DA6C9CA6-8E14-25D2-B52B-ABE2FE398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050" y="3956180"/>
            <a:ext cx="6055566" cy="227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93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D9267-951C-C89E-B584-6B0E6B2C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 – Einkommend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C4A2B4-6D7A-B85D-FE1F-357141B4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E7DED8-FCC6-206A-035E-CC2529686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09118-6DEB-5BFC-0C3E-6B6F7C30F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9</a:t>
            </a:fld>
            <a:endParaRPr lang="de-DE"/>
          </a:p>
        </p:txBody>
      </p:sp>
      <p:pic>
        <p:nvPicPr>
          <p:cNvPr id="16" name="Inhaltsplatzhalter 15">
            <a:extLst>
              <a:ext uri="{FF2B5EF4-FFF2-40B4-BE49-F238E27FC236}">
                <a16:creationId xmlns:a16="http://schemas.microsoft.com/office/drawing/2014/main" id="{292C773A-D810-7423-B1C2-C23109CA4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"/>
          <a:stretch/>
        </p:blipFill>
        <p:spPr>
          <a:xfrm>
            <a:off x="886408" y="1799860"/>
            <a:ext cx="9027399" cy="4428000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4718372-FFD3-F200-F69E-B9AF03552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752" y="5010539"/>
            <a:ext cx="3928187" cy="121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18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D9267-951C-C89E-B584-6B0E6B2C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 – Einkommend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C4A2B4-6D7A-B85D-FE1F-357141B4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E7DED8-FCC6-206A-035E-CC2529686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09118-6DEB-5BFC-0C3E-6B6F7C30F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10</a:t>
            </a:fld>
            <a:endParaRPr lang="de-DE"/>
          </a:p>
        </p:txBody>
      </p:sp>
      <p:pic>
        <p:nvPicPr>
          <p:cNvPr id="16" name="Inhaltsplatzhalter 15">
            <a:extLst>
              <a:ext uri="{FF2B5EF4-FFF2-40B4-BE49-F238E27FC236}">
                <a16:creationId xmlns:a16="http://schemas.microsoft.com/office/drawing/2014/main" id="{292C773A-D810-7423-B1C2-C23109CA4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"/>
          <a:stretch/>
        </p:blipFill>
        <p:spPr>
          <a:xfrm>
            <a:off x="886408" y="1799860"/>
            <a:ext cx="9027399" cy="4428000"/>
          </a:xfrm>
        </p:spPr>
      </p:pic>
    </p:spTree>
    <p:extLst>
      <p:ext uri="{BB962C8B-B14F-4D97-AF65-F5344CB8AC3E}">
        <p14:creationId xmlns:p14="http://schemas.microsoft.com/office/powerpoint/2010/main" val="2350456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D9267-951C-C89E-B584-6B0E6B2C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 – Ausgehend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C4A2B4-6D7A-B85D-FE1F-357141B4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E7DED8-FCC6-206A-035E-CC2529686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09118-6DEB-5BFC-0C3E-6B6F7C30F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11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2313FB31-1541-5AA7-B373-B9826A6CBC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" b="-1"/>
          <a:stretch/>
        </p:blipFill>
        <p:spPr>
          <a:xfrm>
            <a:off x="907055" y="1782243"/>
            <a:ext cx="9332872" cy="4469268"/>
          </a:xfr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A58B153-0A36-5850-4450-591CF119E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967" y="2332653"/>
            <a:ext cx="8042986" cy="389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91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D9267-951C-C89E-B584-6B0E6B2C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 – Ausgehend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C4A2B4-6D7A-B85D-FE1F-357141B4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E7DED8-FCC6-206A-035E-CC2529686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09118-6DEB-5BFC-0C3E-6B6F7C30F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12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2313FB31-1541-5AA7-B373-B9826A6CBC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" b="-1"/>
          <a:stretch/>
        </p:blipFill>
        <p:spPr>
          <a:xfrm>
            <a:off x="907055" y="1782243"/>
            <a:ext cx="9332872" cy="4469268"/>
          </a:xfr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B2C0B66-AEBB-3911-B0AC-A41DE8D29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678" y="3806890"/>
            <a:ext cx="5906275" cy="242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96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D9267-951C-C89E-B584-6B0E6B2C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 – Ausgehend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C4A2B4-6D7A-B85D-FE1F-357141B4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E7DED8-FCC6-206A-035E-CC2529686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09118-6DEB-5BFC-0C3E-6B6F7C30F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13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2313FB31-1541-5AA7-B373-B9826A6CBC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" b="-1"/>
          <a:stretch/>
        </p:blipFill>
        <p:spPr>
          <a:xfrm>
            <a:off x="907055" y="1782243"/>
            <a:ext cx="9332872" cy="4469268"/>
          </a:xfr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403351D-829F-9BDA-3FA3-7D2C27C40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694" y="5430416"/>
            <a:ext cx="3676259" cy="79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172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D9267-951C-C89E-B584-6B0E6B2C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 – Ausgehend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C4A2B4-6D7A-B85D-FE1F-357141B4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E7DED8-FCC6-206A-035E-CC2529686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09118-6DEB-5BFC-0C3E-6B6F7C30F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14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2313FB31-1541-5AA7-B373-B9826A6CBC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" b="-1"/>
          <a:stretch/>
        </p:blipFill>
        <p:spPr>
          <a:xfrm>
            <a:off x="907055" y="1782243"/>
            <a:ext cx="9332872" cy="4469268"/>
          </a:xfrm>
        </p:spPr>
      </p:pic>
    </p:spTree>
    <p:extLst>
      <p:ext uri="{BB962C8B-B14F-4D97-AF65-F5344CB8AC3E}">
        <p14:creationId xmlns:p14="http://schemas.microsoft.com/office/powerpoint/2010/main" val="4084703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D9267-951C-C89E-B584-6B0E6B2C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 – Verholung 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22F53C2A-D81F-EFB9-E178-1F2AD91A2E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60" y="1789898"/>
            <a:ext cx="8963608" cy="4422792"/>
          </a:xfr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C4A2B4-6D7A-B85D-FE1F-357141B4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E7DED8-FCC6-206A-035E-CC2529686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09118-6DEB-5BFC-0C3E-6B6F7C30F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553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D9267-951C-C89E-B584-6B0E6B2C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 – Ampelfunktion 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6C6720DA-A8A5-24E3-D8A8-671C22DC08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54" y="1793382"/>
            <a:ext cx="8459756" cy="4453148"/>
          </a:xfr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C4A2B4-6D7A-B85D-FE1F-357141B4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E7DED8-FCC6-206A-035E-CC2529686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09118-6DEB-5BFC-0C3E-6B6F7C30F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8750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Beteiligte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Ablauf</a:t>
            </a:r>
          </a:p>
          <a:p>
            <a:endParaRPr lang="de-DE" dirty="0"/>
          </a:p>
          <a:p>
            <a:r>
              <a:rPr lang="de-DE" dirty="0"/>
              <a:t>Gesamtübersicht</a:t>
            </a:r>
          </a:p>
          <a:p>
            <a:endParaRPr lang="de-DE" dirty="0"/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Beispiele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Offene Punkte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Weiteres Vorgehen</a:t>
            </a: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DADD04-570B-E050-3301-16C2B765C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81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FCB013-2BCC-DC83-D116-43CE223CC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Gesamtübersicht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C2AF4D-9FB3-A5D3-E2C4-1BD7DD904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FB8612-2B19-80A3-75BC-D3DE73936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13119D-A8EB-8577-56A6-D53F30202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18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96C1C7A5-50E4-2B3E-53F0-402359F391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021" y="1825625"/>
            <a:ext cx="7725957" cy="4351338"/>
          </a:xfrm>
        </p:spPr>
      </p:pic>
    </p:spTree>
    <p:extLst>
      <p:ext uri="{BB962C8B-B14F-4D97-AF65-F5344CB8AC3E}">
        <p14:creationId xmlns:p14="http://schemas.microsoft.com/office/powerpoint/2010/main" val="2533425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FCB013-2BCC-DC83-D116-43CE223CC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Gesamtübersicht – Einkommend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C2AF4D-9FB3-A5D3-E2C4-1BD7DD904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FB8612-2B19-80A3-75BC-D3DE73936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13119D-A8EB-8577-56A6-D53F30202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19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724F0F80-2200-A70E-37E5-6EF55D2B3A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847" y="1825625"/>
            <a:ext cx="7702305" cy="4351338"/>
          </a:xfrm>
        </p:spPr>
      </p:pic>
    </p:spTree>
    <p:extLst>
      <p:ext uri="{BB962C8B-B14F-4D97-AF65-F5344CB8AC3E}">
        <p14:creationId xmlns:p14="http://schemas.microsoft.com/office/powerpoint/2010/main" val="2634839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FCB013-2BCC-DC83-D116-43CE223CC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Gesamtübersicht – Einkommend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C2AF4D-9FB3-A5D3-E2C4-1BD7DD904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FB8612-2B19-80A3-75BC-D3DE73936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13119D-A8EB-8577-56A6-D53F30202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20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9CBC34CB-C88D-9D06-41F0-CD2E318D0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003" y="1825625"/>
            <a:ext cx="7711993" cy="4351338"/>
          </a:xfrm>
        </p:spPr>
      </p:pic>
    </p:spTree>
    <p:extLst>
      <p:ext uri="{BB962C8B-B14F-4D97-AF65-F5344CB8AC3E}">
        <p14:creationId xmlns:p14="http://schemas.microsoft.com/office/powerpoint/2010/main" val="3922513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FCB013-2BCC-DC83-D116-43CE223CC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Gesamtübersicht – Ausgehend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C2AF4D-9FB3-A5D3-E2C4-1BD7DD904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FB8612-2B19-80A3-75BC-D3DE73936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13119D-A8EB-8577-56A6-D53F30202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21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FFF821F7-1DF5-63BF-146A-D6D8A57FA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509" y="1825625"/>
            <a:ext cx="7714982" cy="4351338"/>
          </a:xfrm>
        </p:spPr>
      </p:pic>
    </p:spTree>
    <p:extLst>
      <p:ext uri="{BB962C8B-B14F-4D97-AF65-F5344CB8AC3E}">
        <p14:creationId xmlns:p14="http://schemas.microsoft.com/office/powerpoint/2010/main" val="382841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FCB013-2BCC-DC83-D116-43CE223CC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Gesamtübersicht – Ausgehend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C2AF4D-9FB3-A5D3-E2C4-1BD7DD904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FB8612-2B19-80A3-75BC-D3DE73936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13119D-A8EB-8577-56A6-D53F30202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22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3EFD973C-D3A3-A221-7676-B73ACC8557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530" y="1825625"/>
            <a:ext cx="7722940" cy="4351338"/>
          </a:xfrm>
        </p:spPr>
      </p:pic>
    </p:spTree>
    <p:extLst>
      <p:ext uri="{BB962C8B-B14F-4D97-AF65-F5344CB8AC3E}">
        <p14:creationId xmlns:p14="http://schemas.microsoft.com/office/powerpoint/2010/main" val="833478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FCB013-2BCC-DC83-D116-43CE223CC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Gesamtübersicht – Verholung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C2AF4D-9FB3-A5D3-E2C4-1BD7DD904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FB8612-2B19-80A3-75BC-D3DE73936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13119D-A8EB-8577-56A6-D53F30202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23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35B436EB-DFCD-93B0-3C72-42A5BA5499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887" y="1825625"/>
            <a:ext cx="7716226" cy="4351338"/>
          </a:xfrm>
        </p:spPr>
      </p:pic>
    </p:spTree>
    <p:extLst>
      <p:ext uri="{BB962C8B-B14F-4D97-AF65-F5344CB8AC3E}">
        <p14:creationId xmlns:p14="http://schemas.microsoft.com/office/powerpoint/2010/main" val="1471156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FCB013-2BCC-DC83-D116-43CE223CC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Gesamtübersicht – Verholung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C2AF4D-9FB3-A5D3-E2C4-1BD7DD904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FB8612-2B19-80A3-75BC-D3DE73936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13119D-A8EB-8577-56A6-D53F30202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24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91051834-7808-A46A-7373-958A980437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887" y="1825625"/>
            <a:ext cx="7716226" cy="4351338"/>
          </a:xfrm>
        </p:spPr>
      </p:pic>
    </p:spTree>
    <p:extLst>
      <p:ext uri="{BB962C8B-B14F-4D97-AF65-F5344CB8AC3E}">
        <p14:creationId xmlns:p14="http://schemas.microsoft.com/office/powerpoint/2010/main" val="4245948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Beteiligte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Ablauf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Gesamtübersicht</a:t>
            </a:r>
          </a:p>
          <a:p>
            <a:endParaRPr lang="de-DE" dirty="0"/>
          </a:p>
          <a:p>
            <a:r>
              <a:rPr lang="de-DE" dirty="0"/>
              <a:t>Beispiele</a:t>
            </a:r>
          </a:p>
          <a:p>
            <a:endParaRPr lang="de-DE" dirty="0"/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Offene Punkte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Weiteres Vorgehen</a:t>
            </a: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DADD04-570B-E050-3301-16C2B765C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0265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4608A3-2A39-1058-2EA1-C73E8C6F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Beispiele – Initialer Eintrag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14F07B-DD47-5635-5529-9727E8DFC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60C3B8-3AB8-3EB2-741F-45C50532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47D19A-7129-F104-D53B-AC4DF759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26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A450F39F-BD80-4C13-13B9-17D50A25D7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76" y="1825625"/>
            <a:ext cx="7701047" cy="4351338"/>
          </a:xfrm>
        </p:spPr>
      </p:pic>
    </p:spTree>
    <p:extLst>
      <p:ext uri="{BB962C8B-B14F-4D97-AF65-F5344CB8AC3E}">
        <p14:creationId xmlns:p14="http://schemas.microsoft.com/office/powerpoint/2010/main" val="3966576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4608A3-2A39-1058-2EA1-C73E8C6F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Beispiele – Agenturdaten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14F07B-DD47-5635-5529-9727E8DFC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60C3B8-3AB8-3EB2-741F-45C50532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47D19A-7129-F104-D53B-AC4DF759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27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B44CC032-D226-87FE-9E70-00B56C43A3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313" y="1825625"/>
            <a:ext cx="7691373" cy="4351338"/>
          </a:xfrm>
        </p:spPr>
      </p:pic>
    </p:spTree>
    <p:extLst>
      <p:ext uri="{BB962C8B-B14F-4D97-AF65-F5344CB8AC3E}">
        <p14:creationId xmlns:p14="http://schemas.microsoft.com/office/powerpoint/2010/main" val="2768654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4608A3-2A39-1058-2EA1-C73E8C6F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Beispiele – Gesamteingabe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14F07B-DD47-5635-5529-9727E8DFC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60C3B8-3AB8-3EB2-741F-45C50532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47D19A-7129-F104-D53B-AC4DF759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28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CD60FFB9-4233-D8EE-9EDC-F8456467F2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213" y="1825625"/>
            <a:ext cx="7695573" cy="4351338"/>
          </a:xfrm>
        </p:spPr>
      </p:pic>
    </p:spTree>
    <p:extLst>
      <p:ext uri="{BB962C8B-B14F-4D97-AF65-F5344CB8AC3E}">
        <p14:creationId xmlns:p14="http://schemas.microsoft.com/office/powerpoint/2010/main" val="1821856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4608A3-2A39-1058-2EA1-C73E8C6F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Beispiele – Grüne Ampel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14F07B-DD47-5635-5529-9727E8DFC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60C3B8-3AB8-3EB2-741F-45C50532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47D19A-7129-F104-D53B-AC4DF759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29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BB39F8A2-FBC5-381A-2672-2AA2B03EB0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627" y="1825625"/>
            <a:ext cx="7710746" cy="4351338"/>
          </a:xfrm>
        </p:spPr>
      </p:pic>
    </p:spTree>
    <p:extLst>
      <p:ext uri="{BB962C8B-B14F-4D97-AF65-F5344CB8AC3E}">
        <p14:creationId xmlns:p14="http://schemas.microsoft.com/office/powerpoint/2010/main" val="4048894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4608A3-2A39-1058-2EA1-C73E8C6F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Beispiele – Gelbe Ampel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14F07B-DD47-5635-5529-9727E8DFC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60C3B8-3AB8-3EB2-741F-45C50532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47D19A-7129-F104-D53B-AC4DF759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30</a:t>
            </a:fld>
            <a:endParaRPr lang="de-DE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0C932238-45DA-A792-6A2F-CBF64B7B9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47" y="1825625"/>
            <a:ext cx="7685906" cy="4351338"/>
          </a:xfrm>
        </p:spPr>
      </p:pic>
    </p:spTree>
    <p:extLst>
      <p:ext uri="{BB962C8B-B14F-4D97-AF65-F5344CB8AC3E}">
        <p14:creationId xmlns:p14="http://schemas.microsoft.com/office/powerpoint/2010/main" val="1259183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4608A3-2A39-1058-2EA1-C73E8C6F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Beispiele – Rote Ampel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14F07B-DD47-5635-5529-9727E8DFC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60C3B8-3AB8-3EB2-741F-45C50532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47D19A-7129-F104-D53B-AC4DF759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31</a:t>
            </a:fld>
            <a:endParaRPr lang="de-DE"/>
          </a:p>
        </p:txBody>
      </p:sp>
      <p:pic>
        <p:nvPicPr>
          <p:cNvPr id="18" name="Inhaltsplatzhalter 17">
            <a:extLst>
              <a:ext uri="{FF2B5EF4-FFF2-40B4-BE49-F238E27FC236}">
                <a16:creationId xmlns:a16="http://schemas.microsoft.com/office/drawing/2014/main" id="{A76EE2BE-44BA-EF88-A679-7F2AEE84A5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780" y="1825625"/>
            <a:ext cx="7680439" cy="4351338"/>
          </a:xfrm>
        </p:spPr>
      </p:pic>
    </p:spTree>
    <p:extLst>
      <p:ext uri="{BB962C8B-B14F-4D97-AF65-F5344CB8AC3E}">
        <p14:creationId xmlns:p14="http://schemas.microsoft.com/office/powerpoint/2010/main" val="2079626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4608A3-2A39-1058-2EA1-C73E8C6F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Beispiele – Gesamteingabe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14F07B-DD47-5635-5529-9727E8DFC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60C3B8-3AB8-3EB2-741F-45C50532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47D19A-7129-F104-D53B-AC4DF759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32</a:t>
            </a:fld>
            <a:endParaRPr lang="de-DE"/>
          </a:p>
        </p:txBody>
      </p:sp>
      <p:pic>
        <p:nvPicPr>
          <p:cNvPr id="9" name="Inhaltsplatzhalter 13">
            <a:extLst>
              <a:ext uri="{FF2B5EF4-FFF2-40B4-BE49-F238E27FC236}">
                <a16:creationId xmlns:a16="http://schemas.microsoft.com/office/drawing/2014/main" id="{C80B4B88-E497-622A-4697-7ACD352847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367" y="1825625"/>
            <a:ext cx="7705265" cy="4351338"/>
          </a:xfrm>
        </p:spPr>
      </p:pic>
    </p:spTree>
    <p:extLst>
      <p:ext uri="{BB962C8B-B14F-4D97-AF65-F5344CB8AC3E}">
        <p14:creationId xmlns:p14="http://schemas.microsoft.com/office/powerpoint/2010/main" val="40614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Beteiligte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Ablauf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Gesamtübersicht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Beispiele</a:t>
            </a:r>
          </a:p>
          <a:p>
            <a:endParaRPr lang="de-DE" dirty="0"/>
          </a:p>
          <a:p>
            <a:r>
              <a:rPr lang="de-DE" dirty="0"/>
              <a:t>Offene Punkte</a:t>
            </a:r>
          </a:p>
          <a:p>
            <a:endParaRPr lang="de-DE" dirty="0"/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Weiteres Vorgehen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DADD04-570B-E050-3301-16C2B765C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6374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6EE938-DC4D-5A32-C7B3-E1DD39433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Offene Punkte – Konfliktsituationen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5366AC-1DC7-2EFE-315A-EA861153F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endParaRPr lang="de-DE" dirty="0"/>
          </a:p>
          <a:p>
            <a:endParaRPr lang="de-DE" dirty="0"/>
          </a:p>
          <a:p>
            <a:r>
              <a:rPr lang="de-DE" dirty="0"/>
              <a:t>Welche Parameter </a:t>
            </a:r>
          </a:p>
          <a:p>
            <a:pPr marL="0" indent="0">
              <a:buNone/>
            </a:pPr>
            <a:r>
              <a:rPr lang="de-DE" dirty="0"/>
              <a:t>   müssen erfüllt sein?</a:t>
            </a:r>
          </a:p>
          <a:p>
            <a:endParaRPr lang="de-DE" dirty="0"/>
          </a:p>
          <a:p>
            <a:r>
              <a:rPr lang="de-DE" dirty="0"/>
              <a:t>Ab wann werden </a:t>
            </a:r>
          </a:p>
          <a:p>
            <a:pPr marL="0" indent="0">
              <a:buNone/>
            </a:pPr>
            <a:r>
              <a:rPr lang="de-DE" dirty="0"/>
              <a:t>  Warnungen angezeigt?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2FBA4D-6852-FA0C-074F-D8B9CD75C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A87EE9-A332-56BB-4A92-6BA945DB4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70C1DF-FAF1-19C8-B91C-F98638126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34</a:t>
            </a:fld>
            <a:endParaRPr lang="de-DE"/>
          </a:p>
        </p:txBody>
      </p:sp>
      <p:pic>
        <p:nvPicPr>
          <p:cNvPr id="7" name="Inhaltsplatzhalter 7">
            <a:extLst>
              <a:ext uri="{FF2B5EF4-FFF2-40B4-BE49-F238E27FC236}">
                <a16:creationId xmlns:a16="http://schemas.microsoft.com/office/drawing/2014/main" id="{CA3CE03F-137A-64AB-9C81-3648E91AC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408" y="1825625"/>
            <a:ext cx="436716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606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6EE938-DC4D-5A32-C7B3-E1DD39433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Offene Punkte – Benachrichtigungen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5366AC-1DC7-2EFE-315A-EA861153F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endParaRPr lang="de-DE" dirty="0"/>
          </a:p>
          <a:p>
            <a:endParaRPr lang="de-DE" dirty="0"/>
          </a:p>
          <a:p>
            <a:r>
              <a:rPr lang="de-DE" dirty="0"/>
              <a:t>Über welche Situationen </a:t>
            </a:r>
          </a:p>
          <a:p>
            <a:pPr marL="0" indent="0">
              <a:buNone/>
            </a:pPr>
            <a:r>
              <a:rPr lang="de-DE" dirty="0"/>
              <a:t>   soll informiert werden?</a:t>
            </a:r>
          </a:p>
          <a:p>
            <a:endParaRPr lang="de-DE" dirty="0"/>
          </a:p>
          <a:p>
            <a:r>
              <a:rPr lang="de-DE" dirty="0"/>
              <a:t>Auf welchem Weg?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2FBA4D-6852-FA0C-074F-D8B9CD75C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A87EE9-A332-56BB-4A92-6BA945DB4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70C1DF-FAF1-19C8-B91C-F98638126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35</a:t>
            </a:fld>
            <a:endParaRPr lang="de-DE"/>
          </a:p>
        </p:txBody>
      </p:sp>
      <p:pic>
        <p:nvPicPr>
          <p:cNvPr id="7" name="Inhaltsplatzhalter 7">
            <a:extLst>
              <a:ext uri="{FF2B5EF4-FFF2-40B4-BE49-F238E27FC236}">
                <a16:creationId xmlns:a16="http://schemas.microsoft.com/office/drawing/2014/main" id="{CA3CE03F-137A-64AB-9C81-3648E91AC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408" y="1825625"/>
            <a:ext cx="436716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86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Beteiligte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Ablauf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Gesamtübersicht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Beispiele</a:t>
            </a:r>
          </a:p>
          <a:p>
            <a:endParaRPr lang="de-D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Offene Punkte</a:t>
            </a:r>
          </a:p>
          <a:p>
            <a:endParaRPr lang="de-DE" dirty="0"/>
          </a:p>
          <a:p>
            <a:r>
              <a:rPr lang="de-DE" dirty="0"/>
              <a:t>Weiteres Vorgehen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DADD04-570B-E050-3301-16C2B765C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520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E8E8-777D-C85B-37DC-BDB8C22B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Weiteres Vorgehen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084935-880F-D001-79D2-3DDC40D34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Agenturen</a:t>
            </a:r>
          </a:p>
          <a:p>
            <a:endParaRPr lang="de-DE" dirty="0"/>
          </a:p>
          <a:p>
            <a:r>
              <a:rPr lang="de-DE" dirty="0"/>
              <a:t>Terminals</a:t>
            </a:r>
          </a:p>
          <a:p>
            <a:endParaRPr lang="de-DE" dirty="0"/>
          </a:p>
          <a:p>
            <a:r>
              <a:rPr lang="de-DE" dirty="0"/>
              <a:t>Kostenmodell</a:t>
            </a:r>
          </a:p>
          <a:p>
            <a:endParaRPr lang="de-DE" dirty="0"/>
          </a:p>
          <a:p>
            <a:r>
              <a:rPr lang="de-DE" dirty="0"/>
              <a:t>Demoversion</a:t>
            </a:r>
          </a:p>
          <a:p>
            <a:endParaRPr lang="de-DE" dirty="0"/>
          </a:p>
          <a:p>
            <a:r>
              <a:rPr lang="de-DE" dirty="0"/>
              <a:t>Gemeinsame Termine / Newsletter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1154B5-AFF0-E544-471E-E7FB1A42B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30.01.2023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2A7A1E-54F4-98D0-A985-DEA550408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9D5ABF-7281-50B9-311D-1B17961CC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28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6334A-B4B7-D4B6-2760-984853A80C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de-DE" sz="1600" dirty="0"/>
              <a:t>Ansprechpartner:</a:t>
            </a:r>
            <a:br>
              <a:rPr lang="de-DE" sz="1600" dirty="0"/>
            </a:br>
            <a:br>
              <a:rPr lang="de-DE" sz="300" dirty="0"/>
            </a:br>
            <a:r>
              <a:rPr lang="de-DE" sz="300" dirty="0"/>
              <a:t>                                                                                               </a:t>
            </a:r>
            <a:r>
              <a:rPr lang="de-DE" sz="1600" dirty="0"/>
              <a:t>Bremer Schiffsmeldedienst </a:t>
            </a:r>
            <a:r>
              <a:rPr lang="de-DE" sz="1600" dirty="0" err="1"/>
              <a:t>Kapt</a:t>
            </a:r>
            <a:r>
              <a:rPr lang="de-DE" sz="1600" dirty="0"/>
              <a:t>. P. Langbein </a:t>
            </a:r>
            <a:r>
              <a:rPr lang="de-DE" sz="1600" dirty="0" err="1"/>
              <a:t>e.K</a:t>
            </a:r>
            <a:endParaRPr lang="de-DE" sz="1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D688D9B-7AD4-27EF-F130-809F3B11FA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n-NO" sz="1100" dirty="0"/>
              <a:t>langbein@bsmd.de	 	guettner@bsmd.de</a:t>
            </a:r>
          </a:p>
          <a:p>
            <a:r>
              <a:rPr lang="nn-NO" sz="1100" dirty="0"/>
              <a:t>wiese@bsmd.de	  	hollmann@bsmd.de </a:t>
            </a:r>
          </a:p>
          <a:p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1433812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</Words>
  <Application>Microsoft Office PowerPoint</Application>
  <PresentationFormat>Breitbild</PresentationFormat>
  <Paragraphs>237</Paragraphs>
  <Slides>38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Office</vt:lpstr>
      <vt:lpstr>Ampelsystem</vt:lpstr>
      <vt:lpstr>Agenda</vt:lpstr>
      <vt:lpstr>Beteiligte – Input </vt:lpstr>
      <vt:lpstr>Beteiligte – Output </vt:lpstr>
      <vt:lpstr>Beteiligte – Filter </vt:lpstr>
      <vt:lpstr>Agenda</vt:lpstr>
      <vt:lpstr>Ablauf – Einkommend </vt:lpstr>
      <vt:lpstr>Ablauf – Einkommend </vt:lpstr>
      <vt:lpstr>Ablauf – Einkommend </vt:lpstr>
      <vt:lpstr>Ablauf – Einkommend </vt:lpstr>
      <vt:lpstr>Ablauf – Ausgehend </vt:lpstr>
      <vt:lpstr>Ablauf – Ausgehend </vt:lpstr>
      <vt:lpstr>Ablauf – Ausgehend </vt:lpstr>
      <vt:lpstr>Ablauf – Ausgehend </vt:lpstr>
      <vt:lpstr>Ablauf – Verholung </vt:lpstr>
      <vt:lpstr>Ablauf – Ampelfunktion </vt:lpstr>
      <vt:lpstr>Agenda</vt:lpstr>
      <vt:lpstr>Gesamtübersicht </vt:lpstr>
      <vt:lpstr>Gesamtübersicht – Einkommend </vt:lpstr>
      <vt:lpstr>Gesamtübersicht – Einkommend </vt:lpstr>
      <vt:lpstr>Gesamtübersicht – Ausgehend </vt:lpstr>
      <vt:lpstr>Gesamtübersicht – Ausgehend </vt:lpstr>
      <vt:lpstr>Gesamtübersicht – Verholung </vt:lpstr>
      <vt:lpstr>Gesamtübersicht – Verholung </vt:lpstr>
      <vt:lpstr>Agenda</vt:lpstr>
      <vt:lpstr>Beispiele – Initialer Eintrag</vt:lpstr>
      <vt:lpstr>Beispiele – Agenturdaten</vt:lpstr>
      <vt:lpstr>Beispiele – Gesamteingabe</vt:lpstr>
      <vt:lpstr>Beispiele – Grüne Ampel</vt:lpstr>
      <vt:lpstr>Beispiele – Gelbe Ampel</vt:lpstr>
      <vt:lpstr>Beispiele – Rote Ampel</vt:lpstr>
      <vt:lpstr>Beispiele – Gesamteingabe</vt:lpstr>
      <vt:lpstr>Agenda</vt:lpstr>
      <vt:lpstr>Offene Punkte – Konfliktsituationen </vt:lpstr>
      <vt:lpstr>Offene Punkte – Benachrichtigungen </vt:lpstr>
      <vt:lpstr>Agenda</vt:lpstr>
      <vt:lpstr>Weiteres Vorgehen</vt:lpstr>
      <vt:lpstr>Ansprechpartner:                                                                                                 Bremer Schiffsmeldedienst Kapt. P. Langbein e.K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 Hollmann</dc:creator>
  <cp:lastModifiedBy>Christin Hollmann</cp:lastModifiedBy>
  <cp:revision>12</cp:revision>
  <dcterms:created xsi:type="dcterms:W3CDTF">2023-01-25T08:52:46Z</dcterms:created>
  <dcterms:modified xsi:type="dcterms:W3CDTF">2023-01-25T12:47:48Z</dcterms:modified>
</cp:coreProperties>
</file>