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85" r:id="rId4"/>
    <p:sldId id="286" r:id="rId5"/>
    <p:sldId id="289" r:id="rId6"/>
    <p:sldId id="290" r:id="rId7"/>
    <p:sldId id="291" r:id="rId8"/>
    <p:sldId id="287" r:id="rId9"/>
    <p:sldId id="277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 Hollmann" initials="CH" lastIdx="1" clrIdx="0">
    <p:extLst>
      <p:ext uri="{19B8F6BF-5375-455C-9EA6-DF929625EA0E}">
        <p15:presenceInfo xmlns:p15="http://schemas.microsoft.com/office/powerpoint/2012/main" userId="S-1-5-21-1484167052-1947112300-3397634887-11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D02FD-5EF2-4C3B-A4D7-819C8E3E4889}" type="datetimeFigureOut">
              <a:rPr lang="de-DE" smtClean="0"/>
              <a:t>03.08.2023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CF253-0EDA-40B9-9C30-FB7FDF0EE2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35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822FD-E6FE-3D87-8075-50D7D4AA5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4F2365-BA72-5C8B-1502-E793F6289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5D9E2C-14CA-E15F-3F79-5CB962E2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E0F174-F4BA-73ED-1739-BECD2F2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8028C5-AA01-D8D4-F9C6-EDB9404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1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0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41">
            <a:extLst>
              <a:ext uri="{FF2B5EF4-FFF2-40B4-BE49-F238E27FC236}">
                <a16:creationId xmlns:a16="http://schemas.microsoft.com/office/drawing/2014/main" id="{E3075529-E91F-F9D3-0120-5496BF0B3E52}"/>
              </a:ext>
            </a:extLst>
          </p:cNvPr>
          <p:cNvCxnSpPr/>
          <p:nvPr userDrawn="1"/>
        </p:nvCxnSpPr>
        <p:spPr>
          <a:xfrm>
            <a:off x="9771593" y="0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3">
            <a:extLst>
              <a:ext uri="{FF2B5EF4-FFF2-40B4-BE49-F238E27FC236}">
                <a16:creationId xmlns:a16="http://schemas.microsoft.com/office/drawing/2014/main" id="{967DD32F-6AE8-1266-DACA-6EFA2EF8491A}"/>
              </a:ext>
            </a:extLst>
          </p:cNvPr>
          <p:cNvCxnSpPr/>
          <p:nvPr userDrawn="1"/>
        </p:nvCxnSpPr>
        <p:spPr>
          <a:xfrm>
            <a:off x="7346238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53DF695E-1248-1A42-4172-7015D8B863CD}"/>
              </a:ext>
            </a:extLst>
          </p:cNvPr>
          <p:cNvSpPr/>
          <p:nvPr userDrawn="1"/>
        </p:nvSpPr>
        <p:spPr>
          <a:xfrm>
            <a:off x="7345192" y="4149081"/>
            <a:ext cx="4849919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cxnSp>
        <p:nvCxnSpPr>
          <p:cNvPr id="9" name="Gerade Verbindung 45">
            <a:extLst>
              <a:ext uri="{FF2B5EF4-FFF2-40B4-BE49-F238E27FC236}">
                <a16:creationId xmlns:a16="http://schemas.microsoft.com/office/drawing/2014/main" id="{1A9D29C4-B2F3-EEF5-043F-1C1B093CC939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5445224"/>
            <a:ext cx="12198227" cy="72009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F758C592-8B44-BD2E-EDF7-4B06CA5E2614}"/>
              </a:ext>
            </a:extLst>
          </p:cNvPr>
          <p:cNvSpPr/>
          <p:nvPr userDrawn="1"/>
        </p:nvSpPr>
        <p:spPr>
          <a:xfrm>
            <a:off x="2391980" y="1419186"/>
            <a:ext cx="247312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8">
            <a:extLst>
              <a:ext uri="{FF2B5EF4-FFF2-40B4-BE49-F238E27FC236}">
                <a16:creationId xmlns:a16="http://schemas.microsoft.com/office/drawing/2014/main" id="{E8638AB1-4524-FD17-33F3-A3A23F1B2509}"/>
              </a:ext>
            </a:extLst>
          </p:cNvPr>
          <p:cNvCxnSpPr>
            <a:cxnSpLocks/>
          </p:cNvCxnSpPr>
          <p:nvPr userDrawn="1"/>
        </p:nvCxnSpPr>
        <p:spPr>
          <a:xfrm>
            <a:off x="0" y="1412776"/>
            <a:ext cx="12192000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9">
            <a:extLst>
              <a:ext uri="{FF2B5EF4-FFF2-40B4-BE49-F238E27FC236}">
                <a16:creationId xmlns:a16="http://schemas.microsoft.com/office/drawing/2014/main" id="{DE15FE12-43CF-55F9-FBCE-6AACAA5C6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-6227" y="2779221"/>
            <a:ext cx="12198227" cy="1707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>
            <a:extLst>
              <a:ext uri="{FF2B5EF4-FFF2-40B4-BE49-F238E27FC236}">
                <a16:creationId xmlns:a16="http://schemas.microsoft.com/office/drawing/2014/main" id="{83FBDEEA-0BEB-0541-7143-5D11986E929A}"/>
              </a:ext>
            </a:extLst>
          </p:cNvPr>
          <p:cNvCxnSpPr>
            <a:cxnSpLocks/>
          </p:cNvCxnSpPr>
          <p:nvPr userDrawn="1"/>
        </p:nvCxnSpPr>
        <p:spPr>
          <a:xfrm>
            <a:off x="-6227" y="4149080"/>
            <a:ext cx="12198227" cy="0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>
            <a:extLst>
              <a:ext uri="{FF2B5EF4-FFF2-40B4-BE49-F238E27FC236}">
                <a16:creationId xmlns:a16="http://schemas.microsoft.com/office/drawing/2014/main" id="{66FF0DFB-F058-766D-81F7-7D6E277A4F09}"/>
              </a:ext>
            </a:extLst>
          </p:cNvPr>
          <p:cNvCxnSpPr/>
          <p:nvPr userDrawn="1"/>
        </p:nvCxnSpPr>
        <p:spPr>
          <a:xfrm>
            <a:off x="2386807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>
            <a:extLst>
              <a:ext uri="{FF2B5EF4-FFF2-40B4-BE49-F238E27FC236}">
                <a16:creationId xmlns:a16="http://schemas.microsoft.com/office/drawing/2014/main" id="{2FA1AAE3-A7AD-565F-BD80-94FD93A39258}"/>
              </a:ext>
            </a:extLst>
          </p:cNvPr>
          <p:cNvCxnSpPr/>
          <p:nvPr userDrawn="1"/>
        </p:nvCxnSpPr>
        <p:spPr>
          <a:xfrm>
            <a:off x="4867940" y="-23973"/>
            <a:ext cx="0" cy="6881973"/>
          </a:xfrm>
          <a:prstGeom prst="line">
            <a:avLst/>
          </a:prstGeom>
          <a:ln w="6985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D9DB16B3-C057-FAAE-C54F-0E375A9A0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46238" y="4221089"/>
            <a:ext cx="4848874" cy="64807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14A308F-83BE-4906-33E5-93E6A497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193" y="4941168"/>
            <a:ext cx="4848875" cy="574358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FDD8433-3765-F0AE-68A0-0C68253FBB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2948473" y="1454683"/>
            <a:ext cx="1427584" cy="1332655"/>
          </a:xfrm>
          <a:prstGeom prst="rect">
            <a:avLst/>
          </a:prstGeom>
        </p:spPr>
      </p:pic>
      <p:cxnSp>
        <p:nvCxnSpPr>
          <p:cNvPr id="26" name="Gerade Verbindung 8">
            <a:extLst>
              <a:ext uri="{FF2B5EF4-FFF2-40B4-BE49-F238E27FC236}">
                <a16:creationId xmlns:a16="http://schemas.microsoft.com/office/drawing/2014/main" id="{05489D33-616A-EA58-D510-56F111EBA609}"/>
              </a:ext>
            </a:extLst>
          </p:cNvPr>
          <p:cNvCxnSpPr>
            <a:cxnSpLocks/>
          </p:cNvCxnSpPr>
          <p:nvPr userDrawn="1"/>
        </p:nvCxnSpPr>
        <p:spPr>
          <a:xfrm flipV="1">
            <a:off x="7345192" y="4889859"/>
            <a:ext cx="480870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CC2E0949-721E-0FB8-0FCF-80A81912FADB}"/>
              </a:ext>
            </a:extLst>
          </p:cNvPr>
          <p:cNvSpPr/>
          <p:nvPr userDrawn="1"/>
        </p:nvSpPr>
        <p:spPr>
          <a:xfrm>
            <a:off x="-6227" y="2767960"/>
            <a:ext cx="2393033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Picture 2" descr="http://www.schiffsmelder.de/Logo.gif">
            <a:extLst>
              <a:ext uri="{FF2B5EF4-FFF2-40B4-BE49-F238E27FC236}">
                <a16:creationId xmlns:a16="http://schemas.microsoft.com/office/drawing/2014/main" id="{6F4C479F-4B03-C0CE-FA5D-0D39A4584B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63" y="2878299"/>
            <a:ext cx="1384036" cy="11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80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49CD1-D6DE-6097-CFAC-68DECF5B8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65800" cy="132556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32D95B-5E2C-9E82-1E13-0C1F41D82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E4CB67-92D9-864B-3363-84A85DE0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D6A7F8-A382-ECCA-6E37-92715196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013EF2-2C44-A0CE-8343-0B36ACB9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8">
            <a:extLst>
              <a:ext uri="{FF2B5EF4-FFF2-40B4-BE49-F238E27FC236}">
                <a16:creationId xmlns:a16="http://schemas.microsoft.com/office/drawing/2014/main" id="{7E271EE9-5927-FD85-6203-AFF3BDB3832E}"/>
              </a:ext>
            </a:extLst>
          </p:cNvPr>
          <p:cNvCxnSpPr/>
          <p:nvPr userDrawn="1"/>
        </p:nvCxnSpPr>
        <p:spPr>
          <a:xfrm>
            <a:off x="0" y="1750977"/>
            <a:ext cx="9504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0">
            <a:extLst>
              <a:ext uri="{FF2B5EF4-FFF2-40B4-BE49-F238E27FC236}">
                <a16:creationId xmlns:a16="http://schemas.microsoft.com/office/drawing/2014/main" id="{2043C1FF-382A-0C5F-E97F-2B5268B3B0B0}"/>
              </a:ext>
            </a:extLst>
          </p:cNvPr>
          <p:cNvCxnSpPr>
            <a:cxnSpLocks/>
          </p:cNvCxnSpPr>
          <p:nvPr userDrawn="1"/>
        </p:nvCxnSpPr>
        <p:spPr>
          <a:xfrm>
            <a:off x="0" y="6274635"/>
            <a:ext cx="12192000" cy="0"/>
          </a:xfrm>
          <a:prstGeom prst="line">
            <a:avLst/>
          </a:pr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6D4B9727-EC0C-3DF4-6614-8E8724691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7" t="22573" r="29745" b="30824"/>
          <a:stretch/>
        </p:blipFill>
        <p:spPr>
          <a:xfrm>
            <a:off x="9778481" y="361578"/>
            <a:ext cx="1427584" cy="13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7F0CE-5D8F-1935-8330-27B9380C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66B9CB-200D-08BA-24C1-3C0BEFA82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A47F3-086C-D382-97F3-1225E3BA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7AF5B2-9334-C1E5-85D7-D10ED39E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5825F9-565E-B21F-278B-71BF696F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7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43209-9D4C-2842-B4BB-D254319D4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1DC4F-CB9A-8C48-5BCD-F8431B1A0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4215DE9-85CD-5678-C907-CE71E3EF5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9AB0ED-FC71-016D-B000-E77CF4DE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B28A6B-B7D6-0D10-1993-CD10FB84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11E111-735B-52A0-CE1E-C7755529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5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8E8AB-F834-C170-DF08-907E943A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9F44D4-8F18-84D0-60EE-49EFB9A3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DD78E7-32C8-157A-A89E-F689688DD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5F257E-81E9-FE6E-EED7-53C7D787D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A737D2E-1D49-6F0A-6D23-1D793C5D94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114F07-8F67-359F-5D63-6A9E90B89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8FF38CC-7AD5-487F-1D69-34666FF3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718198-D8B8-527E-83B2-87B0F4D9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861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374B2-B675-8932-1A7D-E75583F9F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FC2F5A-0C6C-FD7D-C95C-DA49B7B08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7EB80E-3068-BDA3-0AD1-92AC2A88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9B8843-9D85-FA10-4B51-545D43AE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2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A2429C-F459-84F5-9009-F962C61B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2E1AC4-FE9D-DD8C-75EF-97499532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EE18DB-526C-A9EA-B0FB-550441ED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9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14D87-B452-E6D3-7861-AB251916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B741D7-6BF2-C9E1-F46C-1016B6EE6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3000B5-4849-203F-3E6D-1BE2A2DC0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8F79FB-9FCE-1533-DA69-19B8F193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AE4760-36F5-42A1-F5DD-D8C76FCDC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DD22DF-6730-297D-1690-F61B1B5E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7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BC2068-7DCC-C8F1-AE61-677E1345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FA2817-5E22-EC1B-B405-3974FBBE9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A6A865-0A37-F7C0-8786-4C49FC11A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1052C5-926D-3CD1-6126-95539D99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F6E264-F3EF-45F1-8BBD-2FCEAAAD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936EEC-916F-4614-8B8B-157BBA9C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710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E626A-4459-8A8A-83C6-6C4031DF7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1A7268-9306-6FEE-E667-F44F3EA64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91CC89-E71A-543F-F90F-FC425AF3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47F4A8-F4D1-7F07-D634-CE4783C60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9824D3-5784-4405-261B-808AB471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4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35C41B1-AF02-E123-825D-8D4448C53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FC418F-1FBE-D76B-85FD-128D8767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563CD1-66E0-E6E6-E28F-180CFD1AD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C845FB-0D64-0AEE-4550-C220A336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8A4554-0638-43DB-027C-06FF792B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7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2601221-27CA-B5FD-BE6C-5E1CE5C4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2D13DC-F4FD-5A28-853E-B74122E2D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266AB-4F6D-1383-30D4-2D7141457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03.08.2023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CEA667-ECC0-D27B-B475-F7E83E252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Bremen Calling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C6039B-4B94-7427-5236-8D5C939B0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E5D36-F9AB-4FDE-A92A-78A613C37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3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4EA2E-0E64-F3A8-CF16-D17802CE86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Geplanter Funktionsumfang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47257C-E495-77CA-FE56-8EE68CC1C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Bremen Calling – August 2023</a:t>
            </a:r>
          </a:p>
        </p:txBody>
      </p:sp>
    </p:spTree>
    <p:extLst>
      <p:ext uri="{BB962C8B-B14F-4D97-AF65-F5344CB8AC3E}">
        <p14:creationId xmlns:p14="http://schemas.microsoft.com/office/powerpoint/2010/main" val="172465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69563-411E-C4F5-18AA-286F94B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Geplanter Funktionsumfang</a:t>
            </a:r>
            <a:br>
              <a:rPr lang="de-DE" dirty="0"/>
            </a:br>
            <a:r>
              <a:rPr lang="de-DE" dirty="0"/>
              <a:t>28.08.2023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E1095-BBB9-9F5B-F724-A4627B4D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</a:p>
          <a:p>
            <a:pPr lvl="1"/>
            <a:r>
              <a:rPr lang="de-DE" dirty="0"/>
              <a:t>Anmeldung (Login)</a:t>
            </a:r>
          </a:p>
          <a:p>
            <a:pPr lvl="1"/>
            <a:r>
              <a:rPr lang="de-DE" dirty="0"/>
              <a:t>Übersichtsseite (Dashboard)</a:t>
            </a:r>
          </a:p>
          <a:p>
            <a:pPr lvl="2"/>
            <a:r>
              <a:rPr lang="de-DE" dirty="0"/>
              <a:t>Bereiche für alle Beteiligten</a:t>
            </a:r>
          </a:p>
          <a:p>
            <a:pPr lvl="2"/>
            <a:r>
              <a:rPr lang="de-DE" dirty="0"/>
              <a:t>Mehrere Beispieldatensätze</a:t>
            </a:r>
          </a:p>
          <a:p>
            <a:pPr lvl="1"/>
            <a:r>
              <a:rPr lang="de-DE" dirty="0"/>
              <a:t>Neuen Datensatz anlegen</a:t>
            </a:r>
          </a:p>
          <a:p>
            <a:pPr lvl="1"/>
            <a:r>
              <a:rPr lang="de-DE" dirty="0"/>
              <a:t>Ampelbeispiel</a:t>
            </a:r>
          </a:p>
          <a:p>
            <a:pPr lvl="2"/>
            <a:r>
              <a:rPr lang="de-DE" dirty="0"/>
              <a:t>Nur als Erklärung</a:t>
            </a:r>
          </a:p>
          <a:p>
            <a:pPr lvl="2"/>
            <a:r>
              <a:rPr lang="de-DE" dirty="0"/>
              <a:t>Beispiele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08E7CB-4FC7-F171-BB07-885F6DD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24AA8-AE0A-794F-8AB5-16DC9A0F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DADD04-570B-E050-3301-16C2B765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99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  <a:br>
              <a:rPr lang="de-DE" dirty="0"/>
            </a:br>
            <a:r>
              <a:rPr lang="de-DE" dirty="0"/>
              <a:t>Anmeldung (Login)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D43DD8CF-0216-7AB7-C768-4E61B13CA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75" y="2236966"/>
            <a:ext cx="5491385" cy="3150793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35BB14CF-B670-0A9B-338F-885F16C3009E}"/>
              </a:ext>
            </a:extLst>
          </p:cNvPr>
          <p:cNvSpPr txBox="1">
            <a:spLocks/>
          </p:cNvSpPr>
          <p:nvPr/>
        </p:nvSpPr>
        <p:spPr>
          <a:xfrm>
            <a:off x="6981914" y="3153397"/>
            <a:ext cx="4371886" cy="3023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/>
              <a:t>=&gt; Schon fertig</a:t>
            </a:r>
          </a:p>
        </p:txBody>
      </p:sp>
    </p:spTree>
    <p:extLst>
      <p:ext uri="{BB962C8B-B14F-4D97-AF65-F5344CB8AC3E}">
        <p14:creationId xmlns:p14="http://schemas.microsoft.com/office/powerpoint/2010/main" val="174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  <a:br>
              <a:rPr lang="de-DE" dirty="0"/>
            </a:br>
            <a:r>
              <a:rPr lang="de-DE" dirty="0"/>
              <a:t>Übersichtsseite (Dashboard)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444ECB54-ADB6-D9AE-CB69-4BD0E5F79452}"/>
              </a:ext>
            </a:extLst>
          </p:cNvPr>
          <p:cNvSpPr txBox="1">
            <a:spLocks/>
          </p:cNvSpPr>
          <p:nvPr/>
        </p:nvSpPr>
        <p:spPr>
          <a:xfrm>
            <a:off x="8545794" y="1862983"/>
            <a:ext cx="2808006" cy="4313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u="sng" dirty="0"/>
              <a:t>Statischer Rahmen</a:t>
            </a:r>
          </a:p>
          <a:p>
            <a:endParaRPr lang="de-DE" dirty="0"/>
          </a:p>
          <a:p>
            <a:r>
              <a:rPr lang="de-DE" dirty="0"/>
              <a:t>Suchfelder</a:t>
            </a:r>
          </a:p>
          <a:p>
            <a:pPr lvl="1"/>
            <a:r>
              <a:rPr lang="de-DE" dirty="0"/>
              <a:t>Nur als Darstellung</a:t>
            </a:r>
          </a:p>
          <a:p>
            <a:pPr lvl="1"/>
            <a:r>
              <a:rPr lang="de-DE" dirty="0"/>
              <a:t>Noch keine Funktion erforderlich</a:t>
            </a:r>
          </a:p>
          <a:p>
            <a:endParaRPr lang="de-DE" dirty="0"/>
          </a:p>
          <a:p>
            <a:r>
              <a:rPr lang="de-DE" dirty="0"/>
              <a:t>Aufteilung pro Schiffsanlauf</a:t>
            </a:r>
          </a:p>
          <a:p>
            <a:pPr lvl="1"/>
            <a:r>
              <a:rPr lang="de-DE" dirty="0"/>
              <a:t>Teilnehmer-Spalten</a:t>
            </a:r>
          </a:p>
          <a:p>
            <a:pPr lvl="1"/>
            <a:r>
              <a:rPr lang="de-DE" dirty="0"/>
              <a:t>Eine Zeile pro Schiff</a:t>
            </a:r>
          </a:p>
          <a:p>
            <a:pPr lvl="1"/>
            <a:endParaRPr lang="de-DE" dirty="0"/>
          </a:p>
        </p:txBody>
      </p:sp>
      <p:pic>
        <p:nvPicPr>
          <p:cNvPr id="27" name="Inhaltsplatzhalter 26">
            <a:extLst>
              <a:ext uri="{FF2B5EF4-FFF2-40B4-BE49-F238E27FC236}">
                <a16:creationId xmlns:a16="http://schemas.microsoft.com/office/drawing/2014/main" id="{D92C3457-F752-41D7-5FEB-C356B142A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0725"/>
            <a:ext cx="7560000" cy="3347519"/>
          </a:xfrm>
        </p:spPr>
      </p:pic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4D19C158-E649-9800-822A-D82201816778}"/>
              </a:ext>
            </a:extLst>
          </p:cNvPr>
          <p:cNvSpPr txBox="1">
            <a:spLocks/>
          </p:cNvSpPr>
          <p:nvPr/>
        </p:nvSpPr>
        <p:spPr>
          <a:xfrm>
            <a:off x="838200" y="5520582"/>
            <a:ext cx="7560000" cy="58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/>
              <a:t>=&gt; Als Beispiel mit den einkommenden Feldern</a:t>
            </a:r>
          </a:p>
        </p:txBody>
      </p:sp>
    </p:spTree>
    <p:extLst>
      <p:ext uri="{BB962C8B-B14F-4D97-AF65-F5344CB8AC3E}">
        <p14:creationId xmlns:p14="http://schemas.microsoft.com/office/powerpoint/2010/main" val="1605677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  <a:br>
              <a:rPr lang="de-DE" dirty="0"/>
            </a:br>
            <a:r>
              <a:rPr lang="de-DE" dirty="0"/>
              <a:t>Übersichtsseite (Dashboard)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444ECB54-ADB6-D9AE-CB69-4BD0E5F79452}"/>
              </a:ext>
            </a:extLst>
          </p:cNvPr>
          <p:cNvSpPr txBox="1">
            <a:spLocks/>
          </p:cNvSpPr>
          <p:nvPr/>
        </p:nvSpPr>
        <p:spPr>
          <a:xfrm>
            <a:off x="8545794" y="1862983"/>
            <a:ext cx="2808006" cy="4313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u="sng" dirty="0"/>
              <a:t>Eintragsfelder</a:t>
            </a:r>
          </a:p>
          <a:p>
            <a:endParaRPr lang="de-DE" dirty="0"/>
          </a:p>
          <a:p>
            <a:r>
              <a:rPr lang="de-DE" dirty="0"/>
              <a:t>Möglichkeit Anlaufzeiten pro Spalte einzutragen</a:t>
            </a:r>
          </a:p>
          <a:p>
            <a:pPr lvl="1"/>
            <a:r>
              <a:rPr lang="de-DE" dirty="0"/>
              <a:t>Weitere Funktionalitäten aufbauend auf Eintrag erst später</a:t>
            </a:r>
          </a:p>
          <a:p>
            <a:pPr lvl="1"/>
            <a:endParaRPr lang="de-DE" dirty="0"/>
          </a:p>
          <a:p>
            <a:r>
              <a:rPr lang="de-DE" dirty="0"/>
              <a:t>Einzige Funktion:</a:t>
            </a:r>
          </a:p>
          <a:p>
            <a:pPr lvl="1"/>
            <a:r>
              <a:rPr lang="de-DE" dirty="0"/>
              <a:t>Sobald Agentur-Daten, dann vorläufige Daten werden ausgeblendet</a:t>
            </a:r>
          </a:p>
          <a:p>
            <a:pPr lvl="1"/>
            <a:endParaRPr lang="de-DE" dirty="0"/>
          </a:p>
        </p:txBody>
      </p:sp>
      <p:pic>
        <p:nvPicPr>
          <p:cNvPr id="12" name="Inhaltsplatzhalter 26">
            <a:extLst>
              <a:ext uri="{FF2B5EF4-FFF2-40B4-BE49-F238E27FC236}">
                <a16:creationId xmlns:a16="http://schemas.microsoft.com/office/drawing/2014/main" id="{12EA5A7C-593D-AD74-C304-7E8F830C1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0725"/>
            <a:ext cx="7560000" cy="3347519"/>
          </a:xfrm>
          <a:prstGeom prst="rect">
            <a:avLst/>
          </a:prstGeom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5923E644-787A-DEA5-20F5-ADC9DA0A6B7B}"/>
              </a:ext>
            </a:extLst>
          </p:cNvPr>
          <p:cNvSpPr txBox="1">
            <a:spLocks/>
          </p:cNvSpPr>
          <p:nvPr/>
        </p:nvSpPr>
        <p:spPr>
          <a:xfrm>
            <a:off x="838200" y="5520582"/>
            <a:ext cx="7560000" cy="58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/>
              <a:t>=&gt; Als Beispiel mit den einkommenden Feldern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2610BE0-2B2A-715E-2830-ADAD686F3292}"/>
              </a:ext>
            </a:extLst>
          </p:cNvPr>
          <p:cNvSpPr/>
          <p:nvPr/>
        </p:nvSpPr>
        <p:spPr>
          <a:xfrm>
            <a:off x="615820" y="4033615"/>
            <a:ext cx="849087" cy="3674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2F4DA21-9CD9-E745-D841-D8424C91F543}"/>
              </a:ext>
            </a:extLst>
          </p:cNvPr>
          <p:cNvSpPr/>
          <p:nvPr/>
        </p:nvSpPr>
        <p:spPr>
          <a:xfrm>
            <a:off x="8979158" y="5271796"/>
            <a:ext cx="2040295" cy="2487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C0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57050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  <a:br>
              <a:rPr lang="de-DE" dirty="0"/>
            </a:br>
            <a:r>
              <a:rPr lang="de-DE" dirty="0"/>
              <a:t>Neuen Datensatz anlegen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D8330C-DA5C-0BBA-1310-A424B0679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899590"/>
            <a:ext cx="5403980" cy="4190666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B86D70D-761A-24EB-D7EF-54E660DBEFAC}"/>
              </a:ext>
            </a:extLst>
          </p:cNvPr>
          <p:cNvSpPr txBox="1">
            <a:spLocks/>
          </p:cNvSpPr>
          <p:nvPr/>
        </p:nvSpPr>
        <p:spPr>
          <a:xfrm>
            <a:off x="6819630" y="1862983"/>
            <a:ext cx="2808006" cy="4313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2200" u="sng" dirty="0"/>
          </a:p>
          <a:p>
            <a:pPr marL="0" indent="0">
              <a:buNone/>
            </a:pPr>
            <a:r>
              <a:rPr lang="de-DE" sz="2200" u="sng" dirty="0"/>
              <a:t>Als Nice-</a:t>
            </a:r>
            <a:r>
              <a:rPr lang="de-DE" sz="2200" u="sng" dirty="0" err="1"/>
              <a:t>To</a:t>
            </a:r>
            <a:r>
              <a:rPr lang="de-DE" sz="2200" u="sng" dirty="0"/>
              <a:t>-</a:t>
            </a:r>
            <a:r>
              <a:rPr lang="de-DE" sz="2200" u="sng" dirty="0" err="1"/>
              <a:t>Have</a:t>
            </a:r>
            <a:r>
              <a:rPr lang="de-DE" sz="2200" u="sng" dirty="0"/>
              <a:t>-Punkte:</a:t>
            </a:r>
          </a:p>
          <a:p>
            <a:endParaRPr lang="de-DE" sz="2200" u="sng" dirty="0"/>
          </a:p>
          <a:p>
            <a:r>
              <a:rPr lang="de-DE" sz="2200" dirty="0"/>
              <a:t>Felder in passenden Formaten</a:t>
            </a:r>
          </a:p>
          <a:p>
            <a:endParaRPr lang="de-DE" sz="2200" dirty="0"/>
          </a:p>
          <a:p>
            <a:r>
              <a:rPr lang="de-DE" sz="2200" dirty="0"/>
              <a:t>Eingabe in Hauptliste übernehmen</a:t>
            </a:r>
          </a:p>
        </p:txBody>
      </p:sp>
    </p:spTree>
    <p:extLst>
      <p:ext uri="{BB962C8B-B14F-4D97-AF65-F5344CB8AC3E}">
        <p14:creationId xmlns:p14="http://schemas.microsoft.com/office/powerpoint/2010/main" val="101004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Vorführung</a:t>
            </a:r>
            <a:br>
              <a:rPr lang="de-DE" dirty="0"/>
            </a:br>
            <a:r>
              <a:rPr lang="de-DE" dirty="0"/>
              <a:t>Ampelbeispiel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444ECB54-ADB6-D9AE-CB69-4BD0E5F79452}"/>
              </a:ext>
            </a:extLst>
          </p:cNvPr>
          <p:cNvSpPr txBox="1">
            <a:spLocks/>
          </p:cNvSpPr>
          <p:nvPr/>
        </p:nvSpPr>
        <p:spPr>
          <a:xfrm>
            <a:off x="8545794" y="1862983"/>
            <a:ext cx="2808006" cy="4313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200" u="sng" dirty="0"/>
              <a:t>Optische Darstellung und inhaltliche Erklärung der Ampelfunktion:</a:t>
            </a:r>
          </a:p>
          <a:p>
            <a:endParaRPr lang="de-DE" sz="2200" dirty="0"/>
          </a:p>
          <a:p>
            <a:r>
              <a:rPr lang="de-DE" sz="2200" dirty="0"/>
              <a:t>Für jeden Fall ein Beispiel</a:t>
            </a:r>
          </a:p>
          <a:p>
            <a:endParaRPr lang="de-DE" sz="2200" dirty="0"/>
          </a:p>
          <a:p>
            <a:r>
              <a:rPr lang="de-DE" sz="2200" dirty="0"/>
              <a:t>Farbliche Markierung als Hintergrund des Schiff-Feldes </a:t>
            </a:r>
          </a:p>
        </p:txBody>
      </p:sp>
      <p:pic>
        <p:nvPicPr>
          <p:cNvPr id="27" name="Inhaltsplatzhalter 26">
            <a:extLst>
              <a:ext uri="{FF2B5EF4-FFF2-40B4-BE49-F238E27FC236}">
                <a16:creationId xmlns:a16="http://schemas.microsoft.com/office/drawing/2014/main" id="{D92C3457-F752-41D7-5FEB-C356B142A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0725"/>
            <a:ext cx="7560000" cy="3347519"/>
          </a:xfrm>
        </p:spPr>
      </p:pic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4D19C158-E649-9800-822A-D82201816778}"/>
              </a:ext>
            </a:extLst>
          </p:cNvPr>
          <p:cNvSpPr txBox="1">
            <a:spLocks/>
          </p:cNvSpPr>
          <p:nvPr/>
        </p:nvSpPr>
        <p:spPr>
          <a:xfrm>
            <a:off x="838200" y="5520582"/>
            <a:ext cx="7560000" cy="58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/>
              <a:t>=&gt; Mit angelegten Datensätzen als Inhalt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6FD4631-3B7C-378D-E025-9D4B62027108}"/>
              </a:ext>
            </a:extLst>
          </p:cNvPr>
          <p:cNvSpPr/>
          <p:nvPr/>
        </p:nvSpPr>
        <p:spPr>
          <a:xfrm>
            <a:off x="569167" y="4420296"/>
            <a:ext cx="1054359" cy="9579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46D478E-9FBE-CB63-B81E-699A3492B3EE}"/>
              </a:ext>
            </a:extLst>
          </p:cNvPr>
          <p:cNvSpPr/>
          <p:nvPr/>
        </p:nvSpPr>
        <p:spPr>
          <a:xfrm>
            <a:off x="8545794" y="5710335"/>
            <a:ext cx="1895161" cy="39558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C0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11927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E8E8-777D-C85B-37DC-BDB8C22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Inhalte für den Termin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084935-880F-D001-79D2-3DDC40D34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e-DE" dirty="0"/>
              <a:t>Ausbau</a:t>
            </a:r>
          </a:p>
          <a:p>
            <a:pPr lvl="1"/>
            <a:r>
              <a:rPr lang="de-DE" dirty="0"/>
              <a:t>Ziel (webbasiert / mobil)</a:t>
            </a:r>
          </a:p>
          <a:p>
            <a:pPr lvl="1"/>
            <a:r>
              <a:rPr lang="de-DE" dirty="0"/>
              <a:t>Inhaltliche Ausbaustufen</a:t>
            </a:r>
          </a:p>
          <a:p>
            <a:pPr lvl="1"/>
            <a:r>
              <a:rPr lang="de-DE" dirty="0"/>
              <a:t>Zeitplan =&gt; Welches Tempo?</a:t>
            </a:r>
          </a:p>
          <a:p>
            <a:pPr lvl="1"/>
            <a:endParaRPr lang="de-DE" dirty="0"/>
          </a:p>
          <a:p>
            <a:r>
              <a:rPr lang="de-DE" dirty="0"/>
              <a:t>Geplantes Vorgehen</a:t>
            </a:r>
          </a:p>
          <a:p>
            <a:pPr lvl="1"/>
            <a:r>
              <a:rPr lang="de-DE" dirty="0"/>
              <a:t>Einzeltermine für genaue Parameter</a:t>
            </a:r>
          </a:p>
          <a:p>
            <a:pPr lvl="2"/>
            <a:r>
              <a:rPr lang="de-DE" dirty="0"/>
              <a:t>Benachrichtigungen</a:t>
            </a:r>
          </a:p>
          <a:p>
            <a:pPr lvl="2"/>
            <a:r>
              <a:rPr lang="de-DE" dirty="0"/>
              <a:t>Kritische Zeiten</a:t>
            </a:r>
          </a:p>
          <a:p>
            <a:pPr lvl="2"/>
            <a:r>
              <a:rPr lang="de-DE" dirty="0"/>
              <a:t>Abgängigkeiten</a:t>
            </a:r>
          </a:p>
          <a:p>
            <a:pPr lvl="2"/>
            <a:r>
              <a:rPr lang="de-DE" dirty="0"/>
              <a:t>Ggf. fehlende Infos</a:t>
            </a:r>
          </a:p>
          <a:p>
            <a:pPr lvl="1"/>
            <a:r>
              <a:rPr lang="de-DE" dirty="0"/>
              <a:t>Testphase</a:t>
            </a:r>
          </a:p>
          <a:p>
            <a:pPr lvl="1"/>
            <a:r>
              <a:rPr lang="de-DE" dirty="0"/>
              <a:t>Rundmails</a:t>
            </a:r>
          </a:p>
          <a:p>
            <a:pPr lvl="1"/>
            <a:r>
              <a:rPr lang="de-DE" dirty="0"/>
              <a:t>Weitere gemeinsame Treffen</a:t>
            </a:r>
          </a:p>
          <a:p>
            <a:pPr lvl="1"/>
            <a:endParaRPr lang="de-DE" dirty="0"/>
          </a:p>
          <a:p>
            <a:r>
              <a:rPr lang="de-DE" dirty="0"/>
              <a:t>Allgemeine Konzeption</a:t>
            </a:r>
          </a:p>
          <a:p>
            <a:pPr lvl="1"/>
            <a:r>
              <a:rPr lang="de-DE" dirty="0"/>
              <a:t>Zweigeteilt (Plattform / Laufender Betrieb)</a:t>
            </a:r>
          </a:p>
          <a:p>
            <a:pPr lvl="1"/>
            <a:r>
              <a:rPr lang="de-DE" dirty="0"/>
              <a:t>Open Source</a:t>
            </a:r>
          </a:p>
          <a:p>
            <a:pPr lvl="1"/>
            <a:r>
              <a:rPr lang="de-DE" dirty="0"/>
              <a:t>„Drumherum“ </a:t>
            </a:r>
          </a:p>
          <a:p>
            <a:endParaRPr lang="de-DE" dirty="0"/>
          </a:p>
          <a:p>
            <a:r>
              <a:rPr lang="de-DE" dirty="0"/>
              <a:t>Kostenbeteiligung / -deckung</a:t>
            </a:r>
          </a:p>
          <a:p>
            <a:endParaRPr lang="de-DE" dirty="0"/>
          </a:p>
          <a:p>
            <a:pPr lvl="1"/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154B5-AFF0-E544-471E-E7FB1A4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03.08.2023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2A7A1E-54F4-98D0-A985-DEA55040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Bremen Calling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D5ABF-7281-50B9-311D-1B1796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E5D36-F9AB-4FDE-A92A-78A613C374F7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495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6334A-B4B7-D4B6-2760-984853A80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de-DE" sz="1600" dirty="0"/>
              <a:t>Ansprechpartner:</a:t>
            </a:r>
            <a:br>
              <a:rPr lang="de-DE" sz="1600" dirty="0"/>
            </a:br>
            <a:br>
              <a:rPr lang="de-DE" sz="300" dirty="0"/>
            </a:br>
            <a:r>
              <a:rPr lang="de-DE" sz="300" dirty="0"/>
              <a:t>                                                                                               </a:t>
            </a:r>
            <a:r>
              <a:rPr lang="de-DE" sz="1600" dirty="0"/>
              <a:t>Bremer Schiffsmeldedienst </a:t>
            </a:r>
            <a:r>
              <a:rPr lang="de-DE" sz="1600" dirty="0" err="1"/>
              <a:t>Kapt</a:t>
            </a:r>
            <a:r>
              <a:rPr lang="de-DE" sz="1600" dirty="0"/>
              <a:t>. P. Langbein </a:t>
            </a:r>
            <a:r>
              <a:rPr lang="de-DE" sz="1600" dirty="0" err="1"/>
              <a:t>e.K</a:t>
            </a:r>
            <a:endParaRPr lang="de-DE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688D9B-7AD4-27EF-F130-809F3B11F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sz="1100" dirty="0"/>
              <a:t>langbein@bsmd.de	 	guettner@bsmd.de</a:t>
            </a:r>
          </a:p>
          <a:p>
            <a:r>
              <a:rPr lang="nn-NO" sz="1100" dirty="0"/>
              <a:t>wiese@bsmd.de	  	hollmann@bsmd.de </a:t>
            </a:r>
          </a:p>
          <a:p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43381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Office PowerPoint</Application>
  <PresentationFormat>Breitbild</PresentationFormat>
  <Paragraphs>100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Geplanter Funktionsumfang</vt:lpstr>
      <vt:lpstr>Geplanter Funktionsumfang 28.08.2023</vt:lpstr>
      <vt:lpstr>Vorführung Anmeldung (Login)</vt:lpstr>
      <vt:lpstr>Vorführung Übersichtsseite (Dashboard)</vt:lpstr>
      <vt:lpstr>Vorführung Übersichtsseite (Dashboard)</vt:lpstr>
      <vt:lpstr>Vorführung Neuen Datensatz anlegen</vt:lpstr>
      <vt:lpstr>Vorführung Ampelbeispiel</vt:lpstr>
      <vt:lpstr>Weitere Inhalte für den Termin</vt:lpstr>
      <vt:lpstr>Ansprechpartner:                                                                                                 Bremer Schiffsmeldedienst Kapt. P. Langbein e.K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19</cp:revision>
  <dcterms:created xsi:type="dcterms:W3CDTF">2023-01-25T08:52:46Z</dcterms:created>
  <dcterms:modified xsi:type="dcterms:W3CDTF">2023-08-03T12:03:08Z</dcterms:modified>
</cp:coreProperties>
</file>